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94" r:id="rId4"/>
    <p:sldId id="291" r:id="rId5"/>
    <p:sldId id="293" r:id="rId6"/>
    <p:sldId id="1144" r:id="rId7"/>
    <p:sldId id="572" r:id="rId8"/>
    <p:sldId id="297" r:id="rId9"/>
    <p:sldId id="296" r:id="rId10"/>
    <p:sldId id="573" r:id="rId11"/>
    <p:sldId id="323" r:id="rId12"/>
    <p:sldId id="326" r:id="rId13"/>
    <p:sldId id="1145" r:id="rId14"/>
    <p:sldId id="574" r:id="rId15"/>
    <p:sldId id="299" r:id="rId16"/>
    <p:sldId id="300" r:id="rId17"/>
    <p:sldId id="506" r:id="rId18"/>
    <p:sldId id="337" r:id="rId19"/>
    <p:sldId id="1146" r:id="rId20"/>
    <p:sldId id="575" r:id="rId21"/>
    <p:sldId id="301" r:id="rId22"/>
    <p:sldId id="577" r:id="rId23"/>
    <p:sldId id="529" r:id="rId24"/>
    <p:sldId id="540" r:id="rId25"/>
    <p:sldId id="576" r:id="rId26"/>
    <p:sldId id="621" r:id="rId27"/>
    <p:sldId id="303" r:id="rId28"/>
    <p:sldId id="304" r:id="rId29"/>
    <p:sldId id="622" r:id="rId30"/>
    <p:sldId id="623" r:id="rId31"/>
    <p:sldId id="305" r:id="rId32"/>
    <p:sldId id="306" r:id="rId33"/>
    <p:sldId id="624" r:id="rId34"/>
    <p:sldId id="626" r:id="rId35"/>
    <p:sldId id="307" r:id="rId36"/>
    <p:sldId id="308" r:id="rId37"/>
    <p:sldId id="627" r:id="rId38"/>
    <p:sldId id="528" r:id="rId39"/>
    <p:sldId id="309" r:id="rId40"/>
    <p:sldId id="310" r:id="rId41"/>
    <p:sldId id="667" r:id="rId42"/>
    <p:sldId id="686" r:id="rId43"/>
    <p:sldId id="311" r:id="rId44"/>
    <p:sldId id="313" r:id="rId45"/>
    <p:sldId id="687" r:id="rId46"/>
    <p:sldId id="1129" r:id="rId47"/>
    <p:sldId id="314" r:id="rId48"/>
    <p:sldId id="1130" r:id="rId49"/>
    <p:sldId id="1131" r:id="rId50"/>
    <p:sldId id="1132" r:id="rId51"/>
    <p:sldId id="317" r:id="rId52"/>
    <p:sldId id="1134" r:id="rId53"/>
    <p:sldId id="1133" r:id="rId54"/>
    <p:sldId id="261" r:id="rId55"/>
    <p:sldId id="318" r:id="rId56"/>
    <p:sldId id="1135" r:id="rId57"/>
    <p:sldId id="265" r:id="rId58"/>
    <p:sldId id="260" r:id="rId59"/>
    <p:sldId id="1140" r:id="rId60"/>
    <p:sldId id="1142" r:id="rId61"/>
    <p:sldId id="1141" r:id="rId62"/>
    <p:sldId id="1143" r:id="rId63"/>
    <p:sldId id="1139" r:id="rId64"/>
    <p:sldId id="312" r:id="rId65"/>
    <p:sldId id="1137" r:id="rId66"/>
    <p:sldId id="1138"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2" autoAdjust="0"/>
    <p:restoredTop sz="94660"/>
  </p:normalViewPr>
  <p:slideViewPr>
    <p:cSldViewPr snapToGrid="0" showGuides="1">
      <p:cViewPr varScale="1">
        <p:scale>
          <a:sx n="68" d="100"/>
          <a:sy n="68" d="100"/>
        </p:scale>
        <p:origin x="523" y="2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10419-3EE5-43FE-BE00-60300B9BDCDE}" type="datetimeFigureOut">
              <a:rPr lang="zh-CN" altLang="en-US" smtClean="0"/>
              <a:t>2021/6/10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ED59A-0C87-4A3E-AC0A-D00711FD5950}" type="slidenum">
              <a:rPr lang="zh-CN" altLang="en-US" smtClean="0"/>
              <a:t>‹#›</a:t>
            </a:fld>
            <a:endParaRPr lang="zh-CN" altLang="en-US"/>
          </a:p>
        </p:txBody>
      </p:sp>
    </p:spTree>
    <p:extLst>
      <p:ext uri="{BB962C8B-B14F-4D97-AF65-F5344CB8AC3E}">
        <p14:creationId xmlns:p14="http://schemas.microsoft.com/office/powerpoint/2010/main" val="350304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C9E29E27-039A-4497-9163-988F2B87775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a:extLst>
              <a:ext uri="{FF2B5EF4-FFF2-40B4-BE49-F238E27FC236}">
                <a16:creationId xmlns:a16="http://schemas.microsoft.com/office/drawing/2014/main" id="{F2AAAB22-D154-4EEA-9B2F-C65A99399E9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148" name="灯片编号占位符 3">
            <a:extLst>
              <a:ext uri="{FF2B5EF4-FFF2-40B4-BE49-F238E27FC236}">
                <a16:creationId xmlns:a16="http://schemas.microsoft.com/office/drawing/2014/main" id="{9A5D9AB5-83E9-4C5B-BECD-641DEDE665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30000"/>
              </a:spcBef>
              <a:defRPr sz="1200">
                <a:solidFill>
                  <a:schemeClr val="tx1"/>
                </a:solidFill>
                <a:latin typeface="微软雅黑" panose="020B0503020204020204" pitchFamily="34" charset="-122"/>
                <a:ea typeface="微软雅黑" panose="020B0503020204020204" pitchFamily="34" charset="-122"/>
              </a:defRPr>
            </a:lvl1pPr>
            <a:lvl2pPr marL="742950" indent="-285750" defTabSz="457200">
              <a:spcBef>
                <a:spcPct val="30000"/>
              </a:spcBef>
              <a:defRPr sz="1200">
                <a:solidFill>
                  <a:schemeClr val="tx1"/>
                </a:solidFill>
                <a:latin typeface="微软雅黑" panose="020B0503020204020204" pitchFamily="34" charset="-122"/>
                <a:ea typeface="微软雅黑" panose="020B0503020204020204" pitchFamily="34" charset="-122"/>
              </a:defRPr>
            </a:lvl2pPr>
            <a:lvl3pPr marL="1143000" indent="-228600" defTabSz="457200">
              <a:spcBef>
                <a:spcPct val="30000"/>
              </a:spcBef>
              <a:defRPr sz="1200">
                <a:solidFill>
                  <a:schemeClr val="tx1"/>
                </a:solidFill>
                <a:latin typeface="微软雅黑" panose="020B0503020204020204" pitchFamily="34" charset="-122"/>
                <a:ea typeface="微软雅黑" panose="020B0503020204020204" pitchFamily="34" charset="-122"/>
              </a:defRPr>
            </a:lvl3pPr>
            <a:lvl4pPr marL="1600200" indent="-228600" defTabSz="457200">
              <a:spcBef>
                <a:spcPct val="30000"/>
              </a:spcBef>
              <a:defRPr sz="1200">
                <a:solidFill>
                  <a:schemeClr val="tx1"/>
                </a:solidFill>
                <a:latin typeface="微软雅黑" panose="020B0503020204020204" pitchFamily="34" charset="-122"/>
                <a:ea typeface="微软雅黑" panose="020B0503020204020204" pitchFamily="34" charset="-122"/>
              </a:defRPr>
            </a:lvl4pPr>
            <a:lvl5pPr marL="2057400" indent="-228600" defTabSz="457200">
              <a:spcBef>
                <a:spcPct val="30000"/>
              </a:spcBef>
              <a:defRPr sz="12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30000"/>
              </a:spcBef>
              <a:spcAft>
                <a:spcPct val="0"/>
              </a:spcAft>
              <a:defRPr sz="12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30000"/>
              </a:spcBef>
              <a:spcAft>
                <a:spcPct val="0"/>
              </a:spcAft>
              <a:defRPr sz="12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30000"/>
              </a:spcBef>
              <a:spcAft>
                <a:spcPct val="0"/>
              </a:spcAft>
              <a:defRPr sz="12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30000"/>
              </a:spcBef>
              <a:spcAft>
                <a:spcPct val="0"/>
              </a:spcAft>
              <a:defRPr sz="1200">
                <a:solidFill>
                  <a:schemeClr val="tx1"/>
                </a:solidFill>
                <a:latin typeface="微软雅黑" panose="020B0503020204020204" pitchFamily="34" charset="-122"/>
                <a:ea typeface="微软雅黑" panose="020B0503020204020204" pitchFamily="34" charset="-122"/>
              </a:defRPr>
            </a:lvl9pPr>
          </a:lstStyle>
          <a:p>
            <a:pPr>
              <a:spcBef>
                <a:spcPct val="0"/>
              </a:spcBef>
            </a:pPr>
            <a:fld id="{5083FB82-FAB3-4BB9-857B-0B0697898711}" type="slidenum">
              <a:rPr lang="zh-CN" altLang="en-US" smtClean="0">
                <a:solidFill>
                  <a:srgbClr val="000000"/>
                </a:solidFill>
              </a:rPr>
              <a:pPr>
                <a:spcBef>
                  <a:spcPct val="0"/>
                </a:spcBef>
              </a:pPr>
              <a:t>26</a:t>
            </a:fld>
            <a:endParaRPr lang="zh-CN"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a:extLst>
              <a:ext uri="{FF2B5EF4-FFF2-40B4-BE49-F238E27FC236}">
                <a16:creationId xmlns:a16="http://schemas.microsoft.com/office/drawing/2014/main" id="{D082ACE3-F92D-4AE0-806A-5FF68643B8D3}"/>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a:extLst>
              <a:ext uri="{FF2B5EF4-FFF2-40B4-BE49-F238E27FC236}">
                <a16:creationId xmlns:a16="http://schemas.microsoft.com/office/drawing/2014/main" id="{C061E016-5776-4E98-A814-37FC767EE247}"/>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124" name="灯片编号占位符 3">
            <a:extLst>
              <a:ext uri="{FF2B5EF4-FFF2-40B4-BE49-F238E27FC236}">
                <a16:creationId xmlns:a16="http://schemas.microsoft.com/office/drawing/2014/main" id="{B4CFEC20-AB7C-45B3-8A00-0F3193382B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微软雅黑" panose="020B0503020204020204" pitchFamily="34" charset="-122"/>
              </a:defRPr>
            </a:lvl1pPr>
            <a:lvl2pPr marL="742950" indent="-285750" defTabSz="457200">
              <a:defRPr>
                <a:solidFill>
                  <a:schemeClr val="tx1"/>
                </a:solidFill>
                <a:latin typeface="Arial" panose="020B0604020202020204" pitchFamily="34" charset="0"/>
                <a:ea typeface="微软雅黑" panose="020B0503020204020204" pitchFamily="34" charset="-122"/>
              </a:defRPr>
            </a:lvl2pPr>
            <a:lvl3pPr marL="1143000" indent="-228600" defTabSz="457200">
              <a:defRPr>
                <a:solidFill>
                  <a:schemeClr val="tx1"/>
                </a:solidFill>
                <a:latin typeface="Arial" panose="020B0604020202020204" pitchFamily="34" charset="0"/>
                <a:ea typeface="微软雅黑" panose="020B0503020204020204" pitchFamily="34" charset="-122"/>
              </a:defRPr>
            </a:lvl3pPr>
            <a:lvl4pPr marL="1600200" indent="-228600" defTabSz="457200">
              <a:defRPr>
                <a:solidFill>
                  <a:schemeClr val="tx1"/>
                </a:solidFill>
                <a:latin typeface="Arial" panose="020B0604020202020204" pitchFamily="34" charset="0"/>
                <a:ea typeface="微软雅黑" panose="020B0503020204020204" pitchFamily="34" charset="-122"/>
              </a:defRPr>
            </a:lvl4pPr>
            <a:lvl5pPr marL="2057400" indent="-228600" defTabSz="4572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fld id="{6B0B3012-3EF9-4390-BFB9-4A121B891FDE}" type="slidenum">
              <a:rPr lang="zh-CN" altLang="en-US" smtClean="0">
                <a:solidFill>
                  <a:srgbClr val="000000"/>
                </a:solidFill>
                <a:latin typeface="微软雅黑" panose="020B0503020204020204" pitchFamily="34" charset="-122"/>
              </a:rPr>
              <a:pPr>
                <a:buFont typeface="Arial" panose="020B0604020202020204" pitchFamily="34" charset="0"/>
                <a:buNone/>
              </a:pPr>
              <a:t>30</a:t>
            </a:fld>
            <a:endParaRPr lang="zh-CN" altLang="en-US">
              <a:solidFill>
                <a:srgbClr val="000000"/>
              </a:solidFill>
              <a:latin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a:extLst>
              <a:ext uri="{FF2B5EF4-FFF2-40B4-BE49-F238E27FC236}">
                <a16:creationId xmlns:a16="http://schemas.microsoft.com/office/drawing/2014/main" id="{812BB602-5954-427A-96E0-0317059D1B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备注占位符 2">
            <a:extLst>
              <a:ext uri="{FF2B5EF4-FFF2-40B4-BE49-F238E27FC236}">
                <a16:creationId xmlns:a16="http://schemas.microsoft.com/office/drawing/2014/main" id="{9388BF8A-876E-4F84-9406-5859FC80CD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61796" name="灯片编号占位符 3">
            <a:extLst>
              <a:ext uri="{FF2B5EF4-FFF2-40B4-BE49-F238E27FC236}">
                <a16:creationId xmlns:a16="http://schemas.microsoft.com/office/drawing/2014/main" id="{67C40C5E-94C8-45D3-81E4-F2CF49448C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55CE6D2D-0CDF-49D8-A11A-9D6E987AEECD}" type="slidenum">
              <a:rPr lang="zh-CN" altLang="en-US" smtClean="0">
                <a:latin typeface="等线" panose="02010600030101010101" pitchFamily="2" charset="-122"/>
                <a:ea typeface="等线" panose="02010600030101010101" pitchFamily="2" charset="-122"/>
              </a:rPr>
              <a:pPr/>
              <a:t>53</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AA148-BF96-40D6-9CE4-6D5984C262E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9E46CD1-93DF-4972-9C09-CEB9CAF96D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E403D7A-37AC-4BB9-A566-0C2EFAE5EFD1}"/>
              </a:ext>
            </a:extLst>
          </p:cNvPr>
          <p:cNvSpPr>
            <a:spLocks noGrp="1"/>
          </p:cNvSpPr>
          <p:nvPr>
            <p:ph type="dt" sz="half" idx="10"/>
          </p:nvPr>
        </p:nvSpPr>
        <p:spPr/>
        <p:txBody>
          <a:bodyPr/>
          <a:lstStyle/>
          <a:p>
            <a:fld id="{06101E13-AF6B-4231-8DFC-08DDF37C78B0}" type="datetimeFigureOut">
              <a:rPr lang="zh-CN" altLang="en-US" smtClean="0"/>
              <a:t>2021/6/10</a:t>
            </a:fld>
            <a:endParaRPr lang="zh-CN" altLang="en-US"/>
          </a:p>
        </p:txBody>
      </p:sp>
      <p:sp>
        <p:nvSpPr>
          <p:cNvPr id="5" name="页脚占位符 4">
            <a:extLst>
              <a:ext uri="{FF2B5EF4-FFF2-40B4-BE49-F238E27FC236}">
                <a16:creationId xmlns:a16="http://schemas.microsoft.com/office/drawing/2014/main" id="{CA688AB3-A591-4C39-AC74-1D11159FD1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76307A-3528-4818-91BE-0D522484252E}"/>
              </a:ext>
            </a:extLst>
          </p:cNvPr>
          <p:cNvSpPr>
            <a:spLocks noGrp="1"/>
          </p:cNvSpPr>
          <p:nvPr>
            <p:ph type="sldNum" sz="quarter" idx="12"/>
          </p:nvPr>
        </p:nvSpPr>
        <p:spPr/>
        <p:txBody>
          <a:body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4134895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2BE34-E0D5-42C5-82D6-219EAF49D6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3FCB544-4CCE-4DD0-80D4-1220138E3E8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B6FEBF-B5D1-43DC-A2E5-18752C530243}"/>
              </a:ext>
            </a:extLst>
          </p:cNvPr>
          <p:cNvSpPr>
            <a:spLocks noGrp="1"/>
          </p:cNvSpPr>
          <p:nvPr>
            <p:ph type="dt" sz="half" idx="10"/>
          </p:nvPr>
        </p:nvSpPr>
        <p:spPr/>
        <p:txBody>
          <a:bodyPr/>
          <a:lstStyle/>
          <a:p>
            <a:fld id="{06101E13-AF6B-4231-8DFC-08DDF37C78B0}" type="datetimeFigureOut">
              <a:rPr lang="zh-CN" altLang="en-US" smtClean="0"/>
              <a:t>2021/6/10</a:t>
            </a:fld>
            <a:endParaRPr lang="zh-CN" altLang="en-US"/>
          </a:p>
        </p:txBody>
      </p:sp>
      <p:sp>
        <p:nvSpPr>
          <p:cNvPr id="5" name="页脚占位符 4">
            <a:extLst>
              <a:ext uri="{FF2B5EF4-FFF2-40B4-BE49-F238E27FC236}">
                <a16:creationId xmlns:a16="http://schemas.microsoft.com/office/drawing/2014/main" id="{C49D9A89-AC77-4915-81DB-3113313DF4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21C688-633A-4424-A338-8B1471AA600C}"/>
              </a:ext>
            </a:extLst>
          </p:cNvPr>
          <p:cNvSpPr>
            <a:spLocks noGrp="1"/>
          </p:cNvSpPr>
          <p:nvPr>
            <p:ph type="sldNum" sz="quarter" idx="12"/>
          </p:nvPr>
        </p:nvSpPr>
        <p:spPr/>
        <p:txBody>
          <a:body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1866708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E720EE-A7D9-4B8B-95A1-C369FCD3831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75259E-5864-4C49-94E0-17E7A78B4E4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1642D4-4EFA-4A1F-A95B-5D9A8A2027C5}"/>
              </a:ext>
            </a:extLst>
          </p:cNvPr>
          <p:cNvSpPr>
            <a:spLocks noGrp="1"/>
          </p:cNvSpPr>
          <p:nvPr>
            <p:ph type="dt" sz="half" idx="10"/>
          </p:nvPr>
        </p:nvSpPr>
        <p:spPr/>
        <p:txBody>
          <a:bodyPr/>
          <a:lstStyle/>
          <a:p>
            <a:fld id="{06101E13-AF6B-4231-8DFC-08DDF37C78B0}" type="datetimeFigureOut">
              <a:rPr lang="zh-CN" altLang="en-US" smtClean="0"/>
              <a:t>2021/6/10</a:t>
            </a:fld>
            <a:endParaRPr lang="zh-CN" altLang="en-US"/>
          </a:p>
        </p:txBody>
      </p:sp>
      <p:sp>
        <p:nvSpPr>
          <p:cNvPr id="5" name="页脚占位符 4">
            <a:extLst>
              <a:ext uri="{FF2B5EF4-FFF2-40B4-BE49-F238E27FC236}">
                <a16:creationId xmlns:a16="http://schemas.microsoft.com/office/drawing/2014/main" id="{B25A5F25-E064-4D9C-BE92-626998318E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AAC60C-1E8B-4885-B3E0-5432930BAB92}"/>
              </a:ext>
            </a:extLst>
          </p:cNvPr>
          <p:cNvSpPr>
            <a:spLocks noGrp="1"/>
          </p:cNvSpPr>
          <p:nvPr>
            <p:ph type="sldNum" sz="quarter" idx="12"/>
          </p:nvPr>
        </p:nvSpPr>
        <p:spPr/>
        <p:txBody>
          <a:body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870022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578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783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29D9A-F47B-47C7-8C90-A8AC08BB8A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8FF5E5-02E1-4F1E-8A8E-0B5106069E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3CC9C5-8799-4736-8749-C6EC5DDACA5F}"/>
              </a:ext>
            </a:extLst>
          </p:cNvPr>
          <p:cNvSpPr>
            <a:spLocks noGrp="1"/>
          </p:cNvSpPr>
          <p:nvPr>
            <p:ph type="dt" sz="half" idx="10"/>
          </p:nvPr>
        </p:nvSpPr>
        <p:spPr/>
        <p:txBody>
          <a:bodyPr/>
          <a:lstStyle/>
          <a:p>
            <a:fld id="{06101E13-AF6B-4231-8DFC-08DDF37C78B0}" type="datetimeFigureOut">
              <a:rPr lang="zh-CN" altLang="en-US" smtClean="0"/>
              <a:t>2021/6/10</a:t>
            </a:fld>
            <a:endParaRPr lang="zh-CN" altLang="en-US"/>
          </a:p>
        </p:txBody>
      </p:sp>
      <p:sp>
        <p:nvSpPr>
          <p:cNvPr id="5" name="页脚占位符 4">
            <a:extLst>
              <a:ext uri="{FF2B5EF4-FFF2-40B4-BE49-F238E27FC236}">
                <a16:creationId xmlns:a16="http://schemas.microsoft.com/office/drawing/2014/main" id="{2B2C8E92-08F1-44AC-8505-00A4C0A54D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D13E66-B363-44C9-BE1A-345F31DA08B7}"/>
              </a:ext>
            </a:extLst>
          </p:cNvPr>
          <p:cNvSpPr>
            <a:spLocks noGrp="1"/>
          </p:cNvSpPr>
          <p:nvPr>
            <p:ph type="sldNum" sz="quarter" idx="12"/>
          </p:nvPr>
        </p:nvSpPr>
        <p:spPr/>
        <p:txBody>
          <a:body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1458745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D6D2F-E776-4AF0-82B3-9F54BEA7EF6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7BF3C1-C93D-44E8-9605-02B27A7D3E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313A333-83F7-49C0-8D26-90264F823F4D}"/>
              </a:ext>
            </a:extLst>
          </p:cNvPr>
          <p:cNvSpPr>
            <a:spLocks noGrp="1"/>
          </p:cNvSpPr>
          <p:nvPr>
            <p:ph type="dt" sz="half" idx="10"/>
          </p:nvPr>
        </p:nvSpPr>
        <p:spPr/>
        <p:txBody>
          <a:bodyPr/>
          <a:lstStyle/>
          <a:p>
            <a:fld id="{06101E13-AF6B-4231-8DFC-08DDF37C78B0}" type="datetimeFigureOut">
              <a:rPr lang="zh-CN" altLang="en-US" smtClean="0"/>
              <a:t>2021/6/10</a:t>
            </a:fld>
            <a:endParaRPr lang="zh-CN" altLang="en-US"/>
          </a:p>
        </p:txBody>
      </p:sp>
      <p:sp>
        <p:nvSpPr>
          <p:cNvPr id="5" name="页脚占位符 4">
            <a:extLst>
              <a:ext uri="{FF2B5EF4-FFF2-40B4-BE49-F238E27FC236}">
                <a16:creationId xmlns:a16="http://schemas.microsoft.com/office/drawing/2014/main" id="{FF99D881-C0E7-4C5F-9ECD-7A8188A5F6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88C6C4-1F64-4857-B70F-51EA28A98678}"/>
              </a:ext>
            </a:extLst>
          </p:cNvPr>
          <p:cNvSpPr>
            <a:spLocks noGrp="1"/>
          </p:cNvSpPr>
          <p:nvPr>
            <p:ph type="sldNum" sz="quarter" idx="12"/>
          </p:nvPr>
        </p:nvSpPr>
        <p:spPr/>
        <p:txBody>
          <a:body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747636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21B5E-B88F-4368-8A51-0B556100AB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CD98C6-6559-48EA-B44C-843F9D03B8F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CB3F831-B602-426D-9B51-C5373CF91DB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49D4792-4A79-4E32-97C0-91196E5E2B84}"/>
              </a:ext>
            </a:extLst>
          </p:cNvPr>
          <p:cNvSpPr>
            <a:spLocks noGrp="1"/>
          </p:cNvSpPr>
          <p:nvPr>
            <p:ph type="dt" sz="half" idx="10"/>
          </p:nvPr>
        </p:nvSpPr>
        <p:spPr/>
        <p:txBody>
          <a:bodyPr/>
          <a:lstStyle/>
          <a:p>
            <a:fld id="{06101E13-AF6B-4231-8DFC-08DDF37C78B0}" type="datetimeFigureOut">
              <a:rPr lang="zh-CN" altLang="en-US" smtClean="0"/>
              <a:t>2021/6/10</a:t>
            </a:fld>
            <a:endParaRPr lang="zh-CN" altLang="en-US"/>
          </a:p>
        </p:txBody>
      </p:sp>
      <p:sp>
        <p:nvSpPr>
          <p:cNvPr id="6" name="页脚占位符 5">
            <a:extLst>
              <a:ext uri="{FF2B5EF4-FFF2-40B4-BE49-F238E27FC236}">
                <a16:creationId xmlns:a16="http://schemas.microsoft.com/office/drawing/2014/main" id="{7C4BA955-E70A-4D40-9CF8-D6857B9488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454D6A-AE17-4DF4-A841-6D8B964143D7}"/>
              </a:ext>
            </a:extLst>
          </p:cNvPr>
          <p:cNvSpPr>
            <a:spLocks noGrp="1"/>
          </p:cNvSpPr>
          <p:nvPr>
            <p:ph type="sldNum" sz="quarter" idx="12"/>
          </p:nvPr>
        </p:nvSpPr>
        <p:spPr/>
        <p:txBody>
          <a:body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2869018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EB5DA-D359-48B9-A574-D8B5F5394E5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BB45E9-F529-4B12-8ED0-690C0FBFC0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E9D2E4-0C9C-40E4-9D88-461CA520814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BF733FC-B737-41BD-BE06-658243D30F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37CA3B-C9D5-45EC-B2CC-3297F53A6F6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E4504E-4EEB-4EC5-AF9F-39B8EEDCAD03}"/>
              </a:ext>
            </a:extLst>
          </p:cNvPr>
          <p:cNvSpPr>
            <a:spLocks noGrp="1"/>
          </p:cNvSpPr>
          <p:nvPr>
            <p:ph type="dt" sz="half" idx="10"/>
          </p:nvPr>
        </p:nvSpPr>
        <p:spPr/>
        <p:txBody>
          <a:bodyPr/>
          <a:lstStyle/>
          <a:p>
            <a:fld id="{06101E13-AF6B-4231-8DFC-08DDF37C78B0}" type="datetimeFigureOut">
              <a:rPr lang="zh-CN" altLang="en-US" smtClean="0"/>
              <a:t>2021/6/10</a:t>
            </a:fld>
            <a:endParaRPr lang="zh-CN" altLang="en-US"/>
          </a:p>
        </p:txBody>
      </p:sp>
      <p:sp>
        <p:nvSpPr>
          <p:cNvPr id="8" name="页脚占位符 7">
            <a:extLst>
              <a:ext uri="{FF2B5EF4-FFF2-40B4-BE49-F238E27FC236}">
                <a16:creationId xmlns:a16="http://schemas.microsoft.com/office/drawing/2014/main" id="{EDAC6C39-5C88-43DA-AF2B-7C376CB8BC1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858560D-27F1-4CA5-9805-9170476911F6}"/>
              </a:ext>
            </a:extLst>
          </p:cNvPr>
          <p:cNvSpPr>
            <a:spLocks noGrp="1"/>
          </p:cNvSpPr>
          <p:nvPr>
            <p:ph type="sldNum" sz="quarter" idx="12"/>
          </p:nvPr>
        </p:nvSpPr>
        <p:spPr/>
        <p:txBody>
          <a:body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1326608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9F343-B253-4042-97C4-F4902F0503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7B87202-5BBE-41F7-804F-68A388993601}"/>
              </a:ext>
            </a:extLst>
          </p:cNvPr>
          <p:cNvSpPr>
            <a:spLocks noGrp="1"/>
          </p:cNvSpPr>
          <p:nvPr>
            <p:ph type="dt" sz="half" idx="10"/>
          </p:nvPr>
        </p:nvSpPr>
        <p:spPr/>
        <p:txBody>
          <a:bodyPr/>
          <a:lstStyle/>
          <a:p>
            <a:fld id="{06101E13-AF6B-4231-8DFC-08DDF37C78B0}" type="datetimeFigureOut">
              <a:rPr lang="zh-CN" altLang="en-US" smtClean="0"/>
              <a:t>2021/6/10</a:t>
            </a:fld>
            <a:endParaRPr lang="zh-CN" altLang="en-US"/>
          </a:p>
        </p:txBody>
      </p:sp>
      <p:sp>
        <p:nvSpPr>
          <p:cNvPr id="4" name="页脚占位符 3">
            <a:extLst>
              <a:ext uri="{FF2B5EF4-FFF2-40B4-BE49-F238E27FC236}">
                <a16:creationId xmlns:a16="http://schemas.microsoft.com/office/drawing/2014/main" id="{CABC7D44-A167-42D3-B2CD-A1EDDE1BA38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07D8B01-815E-4FBF-9ECD-81813D8F8EFC}"/>
              </a:ext>
            </a:extLst>
          </p:cNvPr>
          <p:cNvSpPr>
            <a:spLocks noGrp="1"/>
          </p:cNvSpPr>
          <p:nvPr>
            <p:ph type="sldNum" sz="quarter" idx="12"/>
          </p:nvPr>
        </p:nvSpPr>
        <p:spPr/>
        <p:txBody>
          <a:body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2548627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E86466-551A-45BA-B070-7478693365E5}"/>
              </a:ext>
            </a:extLst>
          </p:cNvPr>
          <p:cNvSpPr>
            <a:spLocks noGrp="1"/>
          </p:cNvSpPr>
          <p:nvPr>
            <p:ph type="dt" sz="half" idx="10"/>
          </p:nvPr>
        </p:nvSpPr>
        <p:spPr/>
        <p:txBody>
          <a:bodyPr/>
          <a:lstStyle/>
          <a:p>
            <a:fld id="{06101E13-AF6B-4231-8DFC-08DDF37C78B0}" type="datetimeFigureOut">
              <a:rPr lang="zh-CN" altLang="en-US" smtClean="0"/>
              <a:t>2021/6/10</a:t>
            </a:fld>
            <a:endParaRPr lang="zh-CN" altLang="en-US"/>
          </a:p>
        </p:txBody>
      </p:sp>
      <p:sp>
        <p:nvSpPr>
          <p:cNvPr id="3" name="页脚占位符 2">
            <a:extLst>
              <a:ext uri="{FF2B5EF4-FFF2-40B4-BE49-F238E27FC236}">
                <a16:creationId xmlns:a16="http://schemas.microsoft.com/office/drawing/2014/main" id="{39FEDA11-9AB4-4B05-A600-9B866846B2A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4051028-9A06-4D61-98E1-961D06587B35}"/>
              </a:ext>
            </a:extLst>
          </p:cNvPr>
          <p:cNvSpPr>
            <a:spLocks noGrp="1"/>
          </p:cNvSpPr>
          <p:nvPr>
            <p:ph type="sldNum" sz="quarter" idx="12"/>
          </p:nvPr>
        </p:nvSpPr>
        <p:spPr/>
        <p:txBody>
          <a:body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1479758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B5170-34AB-4621-A941-A2704D4715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D9E7847-AC35-41F7-8B7D-FC484A389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00940DC-74B2-4221-A89A-7DB4B8424E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6C26862-AA9B-432C-8DA7-6AE86E1A7BD8}"/>
              </a:ext>
            </a:extLst>
          </p:cNvPr>
          <p:cNvSpPr>
            <a:spLocks noGrp="1"/>
          </p:cNvSpPr>
          <p:nvPr>
            <p:ph type="dt" sz="half" idx="10"/>
          </p:nvPr>
        </p:nvSpPr>
        <p:spPr/>
        <p:txBody>
          <a:bodyPr/>
          <a:lstStyle/>
          <a:p>
            <a:fld id="{06101E13-AF6B-4231-8DFC-08DDF37C78B0}" type="datetimeFigureOut">
              <a:rPr lang="zh-CN" altLang="en-US" smtClean="0"/>
              <a:t>2021/6/10</a:t>
            </a:fld>
            <a:endParaRPr lang="zh-CN" altLang="en-US"/>
          </a:p>
        </p:txBody>
      </p:sp>
      <p:sp>
        <p:nvSpPr>
          <p:cNvPr id="6" name="页脚占位符 5">
            <a:extLst>
              <a:ext uri="{FF2B5EF4-FFF2-40B4-BE49-F238E27FC236}">
                <a16:creationId xmlns:a16="http://schemas.microsoft.com/office/drawing/2014/main" id="{4A3C6327-ED24-410E-9F9D-F11C628BEA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FCDAD1-65BD-4F71-9039-0DD78FB7A9AD}"/>
              </a:ext>
            </a:extLst>
          </p:cNvPr>
          <p:cNvSpPr>
            <a:spLocks noGrp="1"/>
          </p:cNvSpPr>
          <p:nvPr>
            <p:ph type="sldNum" sz="quarter" idx="12"/>
          </p:nvPr>
        </p:nvSpPr>
        <p:spPr/>
        <p:txBody>
          <a:body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1807790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1C7D4-8F04-4BF4-BF15-CA537C5B3B7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783D213-9117-4885-ABE1-C66FF8338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7D940B-C502-4289-9389-496B47AAC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F2CAA0-7B53-4128-B0FB-01AF66D88FEC}"/>
              </a:ext>
            </a:extLst>
          </p:cNvPr>
          <p:cNvSpPr>
            <a:spLocks noGrp="1"/>
          </p:cNvSpPr>
          <p:nvPr>
            <p:ph type="dt" sz="half" idx="10"/>
          </p:nvPr>
        </p:nvSpPr>
        <p:spPr/>
        <p:txBody>
          <a:bodyPr/>
          <a:lstStyle/>
          <a:p>
            <a:fld id="{06101E13-AF6B-4231-8DFC-08DDF37C78B0}" type="datetimeFigureOut">
              <a:rPr lang="zh-CN" altLang="en-US" smtClean="0"/>
              <a:t>2021/6/10</a:t>
            </a:fld>
            <a:endParaRPr lang="zh-CN" altLang="en-US"/>
          </a:p>
        </p:txBody>
      </p:sp>
      <p:sp>
        <p:nvSpPr>
          <p:cNvPr id="6" name="页脚占位符 5">
            <a:extLst>
              <a:ext uri="{FF2B5EF4-FFF2-40B4-BE49-F238E27FC236}">
                <a16:creationId xmlns:a16="http://schemas.microsoft.com/office/drawing/2014/main" id="{414DE16C-CBF7-42BE-802A-8A8BEF7B4B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841093-F818-4D20-9CFD-B92E7166F852}"/>
              </a:ext>
            </a:extLst>
          </p:cNvPr>
          <p:cNvSpPr>
            <a:spLocks noGrp="1"/>
          </p:cNvSpPr>
          <p:nvPr>
            <p:ph type="sldNum" sz="quarter" idx="12"/>
          </p:nvPr>
        </p:nvSpPr>
        <p:spPr/>
        <p:txBody>
          <a:body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2470609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C36E951-604D-4F9F-9375-EC5888E07C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83A935D-5016-4231-8A13-B1DDCCDA72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468BFA-BA0B-4649-BBBD-43DB7691E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101E13-AF6B-4231-8DFC-08DDF37C78B0}" type="datetimeFigureOut">
              <a:rPr lang="zh-CN" altLang="en-US" smtClean="0"/>
              <a:t>2021/6/10</a:t>
            </a:fld>
            <a:endParaRPr lang="zh-CN" altLang="en-US"/>
          </a:p>
        </p:txBody>
      </p:sp>
      <p:sp>
        <p:nvSpPr>
          <p:cNvPr id="5" name="页脚占位符 4">
            <a:extLst>
              <a:ext uri="{FF2B5EF4-FFF2-40B4-BE49-F238E27FC236}">
                <a16:creationId xmlns:a16="http://schemas.microsoft.com/office/drawing/2014/main" id="{60DF8BE3-3247-46DD-9265-0DF8F7B5F8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E5AF66D-30BF-4211-BD37-1ABE88864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44512-38F1-464C-BF01-28D5DC6EFDC8}" type="slidenum">
              <a:rPr lang="zh-CN" altLang="en-US" smtClean="0"/>
              <a:t>‹#›</a:t>
            </a:fld>
            <a:endParaRPr lang="zh-CN" altLang="en-US"/>
          </a:p>
        </p:txBody>
      </p:sp>
    </p:spTree>
    <p:extLst>
      <p:ext uri="{BB962C8B-B14F-4D97-AF65-F5344CB8AC3E}">
        <p14:creationId xmlns:p14="http://schemas.microsoft.com/office/powerpoint/2010/main" val="3832493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4.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7.jpg"/><Relationship Id="rId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slide" Target="slide14.xml"/><Relationship Id="rId4" Type="http://schemas.openxmlformats.org/officeDocument/2006/relationships/slide" Target="slide1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slide" Target="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4.xml"/><Relationship Id="rId1" Type="http://schemas.openxmlformats.org/officeDocument/2006/relationships/slideLayout" Target="../slideLayouts/slideLayout2.xml"/><Relationship Id="rId5" Type="http://schemas.openxmlformats.org/officeDocument/2006/relationships/slide" Target="slide48.xml"/><Relationship Id="rId4" Type="http://schemas.openxmlformats.org/officeDocument/2006/relationships/slide" Target="slide2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slide" Target="slide57.xml"/><Relationship Id="rId4" Type="http://schemas.openxmlformats.org/officeDocument/2006/relationships/slide" Target="slide3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slide" Target="slide1.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slide" Target="slide39.xml"/><Relationship Id="rId5" Type="http://schemas.openxmlformats.org/officeDocument/2006/relationships/slide" Target="slide46.xml"/><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slide" Target="slide32.xml"/><Relationship Id="rId4" Type="http://schemas.openxmlformats.org/officeDocument/2006/relationships/slide" Target="slide1.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6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B82695-E2D6-47A6-AEB1-274E0EE0223E}"/>
              </a:ext>
            </a:extLst>
          </p:cNvPr>
          <p:cNvSpPr>
            <a:spLocks noGrp="1"/>
          </p:cNvSpPr>
          <p:nvPr>
            <p:ph type="ctrTitle"/>
          </p:nvPr>
        </p:nvSpPr>
        <p:spPr>
          <a:xfrm>
            <a:off x="2061882" y="2547890"/>
            <a:ext cx="6723530" cy="1155234"/>
          </a:xfrm>
          <a:solidFill>
            <a:schemeClr val="accent2"/>
          </a:solidFill>
        </p:spPr>
        <p:txBody>
          <a:bodyPr/>
          <a:lstStyle/>
          <a:p>
            <a:r>
              <a:rPr lang="zh-CN" altLang="en-US" b="1" dirty="0"/>
              <a:t>各章要点复习</a:t>
            </a:r>
          </a:p>
        </p:txBody>
      </p:sp>
      <p:sp>
        <p:nvSpPr>
          <p:cNvPr id="4" name="Text Box 2">
            <a:extLst>
              <a:ext uri="{FF2B5EF4-FFF2-40B4-BE49-F238E27FC236}">
                <a16:creationId xmlns:a16="http://schemas.microsoft.com/office/drawing/2014/main" id="{77E73DA9-1713-48EE-B44E-A2AE009DAFE7}"/>
              </a:ext>
            </a:extLst>
          </p:cNvPr>
          <p:cNvSpPr txBox="1">
            <a:spLocks noChangeArrowheads="1"/>
          </p:cNvSpPr>
          <p:nvPr/>
        </p:nvSpPr>
        <p:spPr bwMode="auto">
          <a:xfrm>
            <a:off x="212725" y="620713"/>
            <a:ext cx="11718925" cy="860425"/>
          </a:xfrm>
          <a:prstGeom prst="rect">
            <a:avLst/>
          </a:prstGeom>
          <a:solidFill>
            <a:schemeClr val="accent2">
              <a:lumMod val="20000"/>
              <a:lumOff val="80000"/>
            </a:schemeClr>
          </a:solidFill>
          <a:ln>
            <a:noFill/>
          </a:ln>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lnSpc>
                <a:spcPct val="140000"/>
              </a:lnSpc>
              <a:defRPr/>
            </a:pPr>
            <a:r>
              <a:rPr kumimoji="0" lang="en-US" altLang="zh-CN" sz="4000" b="1" dirty="0">
                <a:solidFill>
                  <a:srgbClr val="000099"/>
                </a:solidFill>
                <a:ea typeface="楷体_GB2312" pitchFamily="1" charset="-122"/>
              </a:rPr>
              <a:t>《</a:t>
            </a:r>
            <a:r>
              <a:rPr kumimoji="0" lang="zh-CN" altLang="en-US" sz="4000" b="1" dirty="0">
                <a:solidFill>
                  <a:srgbClr val="000099"/>
                </a:solidFill>
                <a:ea typeface="楷体_GB2312" pitchFamily="1" charset="-122"/>
              </a:rPr>
              <a:t>毛泽东思想和中国特色社会主义理论体系概论</a:t>
            </a:r>
            <a:r>
              <a:rPr kumimoji="0" lang="en-US" altLang="zh-CN" sz="4000" b="1" dirty="0">
                <a:solidFill>
                  <a:srgbClr val="000099"/>
                </a:solidFill>
                <a:ea typeface="楷体_GB2312" pitchFamily="1" charset="-122"/>
              </a:rPr>
              <a:t>》</a:t>
            </a:r>
          </a:p>
        </p:txBody>
      </p:sp>
    </p:spTree>
    <p:extLst>
      <p:ext uri="{BB962C8B-B14F-4D97-AF65-F5344CB8AC3E}">
        <p14:creationId xmlns:p14="http://schemas.microsoft.com/office/powerpoint/2010/main" val="207773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组合 1">
            <a:extLst>
              <a:ext uri="{FF2B5EF4-FFF2-40B4-BE49-F238E27FC236}">
                <a16:creationId xmlns:a16="http://schemas.microsoft.com/office/drawing/2014/main" id="{1540EA59-545A-448B-A30A-94FB7B7EE884}"/>
              </a:ext>
            </a:extLst>
          </p:cNvPr>
          <p:cNvGrpSpPr>
            <a:grpSpLocks/>
          </p:cNvGrpSpPr>
          <p:nvPr/>
        </p:nvGrpSpPr>
        <p:grpSpPr bwMode="auto">
          <a:xfrm>
            <a:off x="817563" y="1358900"/>
            <a:ext cx="8185150" cy="4867275"/>
            <a:chOff x="2852130" y="2205038"/>
            <a:chExt cx="6790279" cy="4036715"/>
          </a:xfrm>
        </p:grpSpPr>
        <p:cxnSp>
          <p:nvCxnSpPr>
            <p:cNvPr id="20" name="直接连接符 19">
              <a:extLst>
                <a:ext uri="{FF2B5EF4-FFF2-40B4-BE49-F238E27FC236}">
                  <a16:creationId xmlns:a16="http://schemas.microsoft.com/office/drawing/2014/main" id="{A7509902-E30F-41B1-B81D-98D94CD35ADA}"/>
                </a:ext>
              </a:extLst>
            </p:cNvPr>
            <p:cNvCxnSpPr/>
            <p:nvPr/>
          </p:nvCxnSpPr>
          <p:spPr bwMode="auto">
            <a:xfrm flipH="1">
              <a:off x="6426377" y="5965266"/>
              <a:ext cx="903439"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BE5AFCD3-C435-43A9-B9AE-20E739AD0EAA}"/>
                </a:ext>
              </a:extLst>
            </p:cNvPr>
            <p:cNvCxnSpPr/>
            <p:nvPr/>
          </p:nvCxnSpPr>
          <p:spPr bwMode="auto">
            <a:xfrm flipH="1">
              <a:off x="6427693" y="5401758"/>
              <a:ext cx="902122"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id="{B419567F-7913-44D5-BF23-3E3E88FB7309}"/>
                </a:ext>
              </a:extLst>
            </p:cNvPr>
            <p:cNvCxnSpPr/>
            <p:nvPr/>
          </p:nvCxnSpPr>
          <p:spPr bwMode="auto">
            <a:xfrm flipH="1">
              <a:off x="6789860" y="4830351"/>
              <a:ext cx="539956"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27" name="直接连接符 26">
              <a:extLst>
                <a:ext uri="{FF2B5EF4-FFF2-40B4-BE49-F238E27FC236}">
                  <a16:creationId xmlns:a16="http://schemas.microsoft.com/office/drawing/2014/main" id="{5E41F88B-81C2-487B-BA8D-7BC90AC27A51}"/>
                </a:ext>
              </a:extLst>
            </p:cNvPr>
            <p:cNvCxnSpPr/>
            <p:nvPr/>
          </p:nvCxnSpPr>
          <p:spPr bwMode="auto">
            <a:xfrm flipV="1">
              <a:off x="6244636" y="3865279"/>
              <a:ext cx="360849"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28" name="直接连接符 27">
              <a:extLst>
                <a:ext uri="{FF2B5EF4-FFF2-40B4-BE49-F238E27FC236}">
                  <a16:creationId xmlns:a16="http://schemas.microsoft.com/office/drawing/2014/main" id="{AE8FF4FB-C60C-415A-BBEA-903504988F84}"/>
                </a:ext>
              </a:extLst>
            </p:cNvPr>
            <p:cNvCxnSpPr/>
            <p:nvPr/>
          </p:nvCxnSpPr>
          <p:spPr bwMode="auto">
            <a:xfrm flipV="1">
              <a:off x="6244636" y="2667167"/>
              <a:ext cx="360849"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29" name="直接连接符 28">
              <a:extLst>
                <a:ext uri="{FF2B5EF4-FFF2-40B4-BE49-F238E27FC236}">
                  <a16:creationId xmlns:a16="http://schemas.microsoft.com/office/drawing/2014/main" id="{F9A00DA9-7424-4D72-A466-471F3862B292}"/>
                </a:ext>
              </a:extLst>
            </p:cNvPr>
            <p:cNvCxnSpPr/>
            <p:nvPr/>
          </p:nvCxnSpPr>
          <p:spPr bwMode="auto">
            <a:xfrm flipH="1">
              <a:off x="4470681" y="5965266"/>
              <a:ext cx="288416"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30" name="直接连接符 29">
              <a:extLst>
                <a:ext uri="{FF2B5EF4-FFF2-40B4-BE49-F238E27FC236}">
                  <a16:creationId xmlns:a16="http://schemas.microsoft.com/office/drawing/2014/main" id="{34F2B59F-7386-4BC7-92F8-9BB37933AD0F}"/>
                </a:ext>
              </a:extLst>
            </p:cNvPr>
            <p:cNvCxnSpPr/>
            <p:nvPr/>
          </p:nvCxnSpPr>
          <p:spPr bwMode="auto">
            <a:xfrm flipH="1">
              <a:off x="4470681" y="5397809"/>
              <a:ext cx="288416"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31" name="直接连接符 30">
              <a:extLst>
                <a:ext uri="{FF2B5EF4-FFF2-40B4-BE49-F238E27FC236}">
                  <a16:creationId xmlns:a16="http://schemas.microsoft.com/office/drawing/2014/main" id="{98E2A505-2C7F-4F7A-92F4-D3BDF815C12A}"/>
                </a:ext>
              </a:extLst>
            </p:cNvPr>
            <p:cNvCxnSpPr/>
            <p:nvPr/>
          </p:nvCxnSpPr>
          <p:spPr bwMode="auto">
            <a:xfrm flipH="1">
              <a:off x="4470681" y="4830351"/>
              <a:ext cx="288416"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32" name="直接连接符 31">
              <a:extLst>
                <a:ext uri="{FF2B5EF4-FFF2-40B4-BE49-F238E27FC236}">
                  <a16:creationId xmlns:a16="http://schemas.microsoft.com/office/drawing/2014/main" id="{8F2C1835-C6D0-4221-8613-7F7B9186F2A9}"/>
                </a:ext>
              </a:extLst>
            </p:cNvPr>
            <p:cNvCxnSpPr/>
            <p:nvPr/>
          </p:nvCxnSpPr>
          <p:spPr bwMode="auto">
            <a:xfrm flipH="1">
              <a:off x="4470681" y="3873179"/>
              <a:ext cx="288416"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33" name="直接连接符 32">
              <a:extLst>
                <a:ext uri="{FF2B5EF4-FFF2-40B4-BE49-F238E27FC236}">
                  <a16:creationId xmlns:a16="http://schemas.microsoft.com/office/drawing/2014/main" id="{8BB36F56-BF2E-42FD-8DFC-A3E71A55DD6F}"/>
                </a:ext>
              </a:extLst>
            </p:cNvPr>
            <p:cNvCxnSpPr/>
            <p:nvPr/>
          </p:nvCxnSpPr>
          <p:spPr bwMode="auto">
            <a:xfrm flipH="1">
              <a:off x="4470681" y="2667167"/>
              <a:ext cx="288416"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sp>
          <p:nvSpPr>
            <p:cNvPr id="34" name="同侧圆角矩形 2">
              <a:extLst>
                <a:ext uri="{FF2B5EF4-FFF2-40B4-BE49-F238E27FC236}">
                  <a16:creationId xmlns:a16="http://schemas.microsoft.com/office/drawing/2014/main" id="{8EB21BBD-F819-469C-978E-B8A77D4B2491}"/>
                </a:ext>
              </a:extLst>
            </p:cNvPr>
            <p:cNvSpPr/>
            <p:nvPr/>
          </p:nvSpPr>
          <p:spPr bwMode="auto">
            <a:xfrm rot="16200000">
              <a:off x="1411156" y="3947326"/>
              <a:ext cx="3619334" cy="737386"/>
            </a:xfrm>
            <a:prstGeom prst="round2SameRect">
              <a:avLst/>
            </a:prstGeom>
            <a:solidFill>
              <a:srgbClr val="EA5817"/>
            </a:solidFill>
            <a:ln w="28575" cap="flat" cmpd="sng" algn="ctr">
              <a:solidFill>
                <a:schemeClr val="bg1"/>
              </a:solidFill>
              <a:prstDash val="solid"/>
              <a:round/>
              <a:headEnd type="none" w="med" len="med"/>
              <a:tailEnd type="none" w="med" len="med"/>
            </a:ln>
            <a:effectLst>
              <a:glow rad="63500">
                <a:schemeClr val="bg1">
                  <a:lumMod val="65000"/>
                  <a:alpha val="40000"/>
                </a:schemeClr>
              </a:glow>
            </a:effectLst>
          </p:spPr>
          <p:txBody>
            <a:bodyPr vert="eaVert" lIns="108000" tIns="144000" rIns="108000" bIns="144000">
              <a:spAutoFit/>
            </a:bodyPr>
            <a:lstStyle/>
            <a:p>
              <a:pPr algn="ctr" defTabSz="457200">
                <a:spcBef>
                  <a:spcPts val="0"/>
                </a:spcBef>
                <a:spcAft>
                  <a:spcPts val="0"/>
                </a:spcAft>
                <a:defRPr/>
              </a:pPr>
              <a:r>
                <a:rPr lang="zh-CN" altLang="en-US" sz="2400" b="1" dirty="0">
                  <a:solidFill>
                    <a:schemeClr val="bg1"/>
                  </a:solidFill>
                  <a:latin typeface="+mj-ea"/>
                  <a:ea typeface="+mj-ea"/>
                  <a:sym typeface="黑体" panose="02010609060101010101" pitchFamily="49" charset="-122"/>
                </a:rPr>
                <a:t>新民主主义革命的总路线</a:t>
              </a:r>
            </a:p>
          </p:txBody>
        </p:sp>
        <p:sp>
          <p:nvSpPr>
            <p:cNvPr id="30737" name="文本框 4">
              <a:extLst>
                <a:ext uri="{FF2B5EF4-FFF2-40B4-BE49-F238E27FC236}">
                  <a16:creationId xmlns:a16="http://schemas.microsoft.com/office/drawing/2014/main" id="{669E2810-0799-4D46-9568-9D73BEB7BD19}"/>
                </a:ext>
              </a:extLst>
            </p:cNvPr>
            <p:cNvSpPr txBox="1">
              <a:spLocks noChangeArrowheads="1"/>
            </p:cNvSpPr>
            <p:nvPr/>
          </p:nvSpPr>
          <p:spPr bwMode="auto">
            <a:xfrm>
              <a:off x="7423320" y="2205038"/>
              <a:ext cx="1877994" cy="156939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457200">
                <a:defRPr/>
              </a:pPr>
              <a:r>
                <a:rPr lang="zh-CN" altLang="en-US" sz="2400" dirty="0">
                  <a:latin typeface="+mj-ea"/>
                  <a:ea typeface="+mj-ea"/>
                  <a:sym typeface="黑体" panose="02010609060101010101" pitchFamily="49" charset="-122"/>
                </a:rPr>
                <a:t>帝国主义</a:t>
              </a:r>
            </a:p>
            <a:p>
              <a:pPr defTabSz="457200">
                <a:defRPr/>
              </a:pPr>
              <a:r>
                <a:rPr lang="zh-CN" altLang="en-US" sz="2400" dirty="0">
                  <a:latin typeface="+mj-ea"/>
                  <a:ea typeface="+mj-ea"/>
                  <a:sym typeface="黑体" panose="02010609060101010101" pitchFamily="49" charset="-122"/>
                </a:rPr>
                <a:t>封建主义</a:t>
              </a:r>
            </a:p>
            <a:p>
              <a:pPr defTabSz="457200">
                <a:defRPr/>
              </a:pPr>
              <a:r>
                <a:rPr lang="zh-CN" altLang="en-US" sz="2400" dirty="0">
                  <a:latin typeface="+mj-ea"/>
                  <a:ea typeface="+mj-ea"/>
                  <a:sym typeface="黑体" panose="02010609060101010101" pitchFamily="49" charset="-122"/>
                </a:rPr>
                <a:t>官僚资本主义</a:t>
              </a:r>
            </a:p>
          </p:txBody>
        </p:sp>
        <p:sp>
          <p:nvSpPr>
            <p:cNvPr id="30738" name="文本框 13">
              <a:extLst>
                <a:ext uri="{FF2B5EF4-FFF2-40B4-BE49-F238E27FC236}">
                  <a16:creationId xmlns:a16="http://schemas.microsoft.com/office/drawing/2014/main" id="{7AA1D63E-C53C-4ED7-8499-D14218E7B62E}"/>
                </a:ext>
              </a:extLst>
            </p:cNvPr>
            <p:cNvSpPr txBox="1">
              <a:spLocks noChangeArrowheads="1"/>
            </p:cNvSpPr>
            <p:nvPr/>
          </p:nvSpPr>
          <p:spPr bwMode="auto">
            <a:xfrm>
              <a:off x="7423320" y="3272806"/>
              <a:ext cx="2219089" cy="1939361"/>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457200">
                <a:defRPr/>
              </a:pPr>
              <a:r>
                <a:rPr lang="zh-CN" altLang="en-US" sz="2400" dirty="0">
                  <a:latin typeface="+mj-ea"/>
                  <a:ea typeface="+mj-ea"/>
                  <a:sym typeface="黑体" panose="02010609060101010101" pitchFamily="49" charset="-122"/>
                </a:rPr>
                <a:t>无产阶级</a:t>
              </a:r>
            </a:p>
            <a:p>
              <a:pPr defTabSz="457200">
                <a:defRPr/>
              </a:pPr>
              <a:r>
                <a:rPr lang="zh-CN" altLang="en-US" sz="2400" dirty="0">
                  <a:latin typeface="+mj-ea"/>
                  <a:ea typeface="+mj-ea"/>
                  <a:sym typeface="黑体" panose="02010609060101010101" pitchFamily="49" charset="-122"/>
                </a:rPr>
                <a:t>农民阶级</a:t>
              </a:r>
            </a:p>
            <a:p>
              <a:pPr defTabSz="457200">
                <a:defRPr/>
              </a:pPr>
              <a:r>
                <a:rPr lang="zh-CN" altLang="en-US" sz="2400" dirty="0">
                  <a:latin typeface="+mj-ea"/>
                  <a:ea typeface="+mj-ea"/>
                  <a:sym typeface="黑体" panose="02010609060101010101" pitchFamily="49" charset="-122"/>
                </a:rPr>
                <a:t>城市小资产阶级</a:t>
              </a:r>
            </a:p>
            <a:p>
              <a:pPr defTabSz="457200">
                <a:defRPr/>
              </a:pPr>
              <a:r>
                <a:rPr lang="zh-CN" altLang="en-US" sz="2400" dirty="0">
                  <a:latin typeface="+mj-ea"/>
                  <a:ea typeface="+mj-ea"/>
                  <a:sym typeface="黑体" panose="02010609060101010101" pitchFamily="49" charset="-122"/>
                </a:rPr>
                <a:t>民族资产阶级</a:t>
              </a:r>
            </a:p>
          </p:txBody>
        </p:sp>
        <p:sp>
          <p:nvSpPr>
            <p:cNvPr id="30739" name="文本框 14">
              <a:extLst>
                <a:ext uri="{FF2B5EF4-FFF2-40B4-BE49-F238E27FC236}">
                  <a16:creationId xmlns:a16="http://schemas.microsoft.com/office/drawing/2014/main" id="{A6C80EB3-D4EA-443B-800C-9BBA57449632}"/>
                </a:ext>
              </a:extLst>
            </p:cNvPr>
            <p:cNvSpPr txBox="1">
              <a:spLocks noChangeArrowheads="1"/>
            </p:cNvSpPr>
            <p:nvPr/>
          </p:nvSpPr>
          <p:spPr bwMode="auto">
            <a:xfrm>
              <a:off x="7423320" y="4644710"/>
              <a:ext cx="1415739" cy="462128"/>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457200">
                <a:defRPr/>
              </a:pPr>
              <a:r>
                <a:rPr lang="zh-CN" altLang="en-US" sz="2400">
                  <a:latin typeface="+mj-ea"/>
                  <a:ea typeface="+mj-ea"/>
                  <a:sym typeface="黑体" panose="02010609060101010101" pitchFamily="49" charset="-122"/>
                </a:rPr>
                <a:t>无产阶级</a:t>
              </a:r>
            </a:p>
          </p:txBody>
        </p:sp>
        <p:sp>
          <p:nvSpPr>
            <p:cNvPr id="30740" name="文本框 15">
              <a:extLst>
                <a:ext uri="{FF2B5EF4-FFF2-40B4-BE49-F238E27FC236}">
                  <a16:creationId xmlns:a16="http://schemas.microsoft.com/office/drawing/2014/main" id="{B44546FC-8B4F-4840-9BA2-5DD5FEC790EE}"/>
                </a:ext>
              </a:extLst>
            </p:cNvPr>
            <p:cNvSpPr txBox="1">
              <a:spLocks noChangeArrowheads="1"/>
            </p:cNvSpPr>
            <p:nvPr/>
          </p:nvSpPr>
          <p:spPr bwMode="auto">
            <a:xfrm>
              <a:off x="7423320" y="5213484"/>
              <a:ext cx="2195383" cy="383132"/>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457200">
                <a:defRPr/>
              </a:pPr>
              <a:r>
                <a:rPr lang="zh-CN" altLang="en-US" sz="2400" dirty="0">
                  <a:latin typeface="+mj-ea"/>
                  <a:ea typeface="+mj-ea"/>
                  <a:sym typeface="黑体" panose="02010609060101010101" pitchFamily="49" charset="-122"/>
                </a:rPr>
                <a:t>资产阶级民主革命</a:t>
              </a:r>
            </a:p>
          </p:txBody>
        </p:sp>
        <p:sp>
          <p:nvSpPr>
            <p:cNvPr id="39" name="矩形 38">
              <a:extLst>
                <a:ext uri="{FF2B5EF4-FFF2-40B4-BE49-F238E27FC236}">
                  <a16:creationId xmlns:a16="http://schemas.microsoft.com/office/drawing/2014/main" id="{0368DCFE-0CD6-4B08-BBCA-B16C7D86AE23}"/>
                </a:ext>
              </a:extLst>
            </p:cNvPr>
            <p:cNvSpPr/>
            <p:nvPr/>
          </p:nvSpPr>
          <p:spPr bwMode="auto">
            <a:xfrm>
              <a:off x="4758872" y="2455328"/>
              <a:ext cx="1597842" cy="426947"/>
            </a:xfrm>
            <a:prstGeom prst="rect">
              <a:avLst/>
            </a:prstGeom>
            <a:solidFill>
              <a:srgbClr val="EA5817"/>
            </a:solidFill>
            <a:ln w="19050" cap="flat" cmpd="sng" algn="ctr">
              <a:solidFill>
                <a:schemeClr val="bg1"/>
              </a:solidFill>
              <a:prstDash val="solid"/>
              <a:round/>
              <a:headEnd type="none" w="med" len="med"/>
              <a:tailEnd type="none" w="med" len="med"/>
            </a:ln>
            <a:effectLst>
              <a:glow rad="38100">
                <a:schemeClr val="bg1">
                  <a:lumMod val="50000"/>
                  <a:alpha val="40000"/>
                </a:schemeClr>
              </a:glow>
            </a:effectLst>
          </p:spPr>
          <p:txBody>
            <a:bodyPr lIns="108000" tIns="72000" rIns="108000" bIns="72000">
              <a:spAutoFit/>
            </a:bodyPr>
            <a:lstStyle/>
            <a:p>
              <a:pPr algn="ctr" defTabSz="457200">
                <a:spcBef>
                  <a:spcPts val="0"/>
                </a:spcBef>
                <a:spcAft>
                  <a:spcPts val="0"/>
                </a:spcAft>
                <a:defRPr/>
              </a:pPr>
              <a:r>
                <a:rPr lang="zh-CN" altLang="en-US" sz="2400" dirty="0">
                  <a:solidFill>
                    <a:schemeClr val="bg1"/>
                  </a:solidFill>
                  <a:latin typeface="+mj-ea"/>
                  <a:ea typeface="+mj-ea"/>
                  <a:sym typeface="黑体" panose="02010609060101010101" pitchFamily="49" charset="-122"/>
                </a:rPr>
                <a:t>革命的对象</a:t>
              </a:r>
            </a:p>
          </p:txBody>
        </p:sp>
        <p:sp>
          <p:nvSpPr>
            <p:cNvPr id="40" name="矩形 39">
              <a:extLst>
                <a:ext uri="{FF2B5EF4-FFF2-40B4-BE49-F238E27FC236}">
                  <a16:creationId xmlns:a16="http://schemas.microsoft.com/office/drawing/2014/main" id="{1C77FBFE-6300-442E-837D-97E331FE4608}"/>
                </a:ext>
              </a:extLst>
            </p:cNvPr>
            <p:cNvSpPr/>
            <p:nvPr/>
          </p:nvSpPr>
          <p:spPr bwMode="auto">
            <a:xfrm>
              <a:off x="4758871" y="3662400"/>
              <a:ext cx="1666957" cy="426947"/>
            </a:xfrm>
            <a:prstGeom prst="rect">
              <a:avLst/>
            </a:prstGeom>
            <a:solidFill>
              <a:srgbClr val="EA5817"/>
            </a:solidFill>
            <a:ln w="19050" cap="flat" cmpd="sng" algn="ctr">
              <a:solidFill>
                <a:schemeClr val="bg1"/>
              </a:solidFill>
              <a:prstDash val="solid"/>
              <a:round/>
              <a:headEnd type="none" w="med" len="med"/>
              <a:tailEnd type="none" w="med" len="med"/>
            </a:ln>
            <a:effectLst>
              <a:glow rad="38100">
                <a:schemeClr val="bg1">
                  <a:lumMod val="50000"/>
                  <a:alpha val="40000"/>
                </a:schemeClr>
              </a:glow>
            </a:effectLst>
          </p:spPr>
          <p:txBody>
            <a:bodyPr lIns="108000" tIns="72000" rIns="108000" bIns="72000">
              <a:spAutoFit/>
            </a:bodyPr>
            <a:lstStyle/>
            <a:p>
              <a:pPr algn="ctr" defTabSz="457200">
                <a:spcBef>
                  <a:spcPts val="0"/>
                </a:spcBef>
                <a:spcAft>
                  <a:spcPts val="0"/>
                </a:spcAft>
                <a:defRPr/>
              </a:pPr>
              <a:r>
                <a:rPr lang="zh-CN" altLang="en-US" sz="2400" dirty="0">
                  <a:solidFill>
                    <a:schemeClr val="bg1"/>
                  </a:solidFill>
                  <a:latin typeface="+mj-ea"/>
                  <a:ea typeface="+mj-ea"/>
                  <a:sym typeface="黑体" panose="02010609060101010101" pitchFamily="49" charset="-122"/>
                </a:rPr>
                <a:t>革命的动力</a:t>
              </a:r>
            </a:p>
          </p:txBody>
        </p:sp>
        <p:sp>
          <p:nvSpPr>
            <p:cNvPr id="41" name="矩形 40">
              <a:extLst>
                <a:ext uri="{FF2B5EF4-FFF2-40B4-BE49-F238E27FC236}">
                  <a16:creationId xmlns:a16="http://schemas.microsoft.com/office/drawing/2014/main" id="{0491BEC3-F522-4BAA-9FE7-799163EF36D7}"/>
                </a:ext>
              </a:extLst>
            </p:cNvPr>
            <p:cNvSpPr/>
            <p:nvPr/>
          </p:nvSpPr>
          <p:spPr bwMode="auto">
            <a:xfrm>
              <a:off x="4758870" y="4619010"/>
              <a:ext cx="2142334" cy="426947"/>
            </a:xfrm>
            <a:prstGeom prst="rect">
              <a:avLst/>
            </a:prstGeom>
            <a:solidFill>
              <a:srgbClr val="EA5817"/>
            </a:solidFill>
            <a:ln w="19050" cap="flat" cmpd="sng" algn="ctr">
              <a:solidFill>
                <a:schemeClr val="bg1"/>
              </a:solidFill>
              <a:prstDash val="solid"/>
              <a:round/>
              <a:headEnd type="none" w="med" len="med"/>
              <a:tailEnd type="none" w="med" len="med"/>
            </a:ln>
            <a:effectLst>
              <a:glow rad="38100">
                <a:schemeClr val="bg1">
                  <a:lumMod val="50000"/>
                  <a:alpha val="40000"/>
                </a:schemeClr>
              </a:glow>
            </a:effectLst>
          </p:spPr>
          <p:txBody>
            <a:bodyPr lIns="108000" tIns="72000" rIns="108000" bIns="72000">
              <a:spAutoFit/>
            </a:bodyPr>
            <a:lstStyle/>
            <a:p>
              <a:pPr algn="ctr" defTabSz="457200">
                <a:spcBef>
                  <a:spcPts val="0"/>
                </a:spcBef>
                <a:spcAft>
                  <a:spcPts val="0"/>
                </a:spcAft>
                <a:defRPr/>
              </a:pPr>
              <a:r>
                <a:rPr lang="zh-CN" altLang="en-US" sz="2400" dirty="0">
                  <a:solidFill>
                    <a:schemeClr val="bg1"/>
                  </a:solidFill>
                  <a:latin typeface="+mj-ea"/>
                  <a:ea typeface="+mj-ea"/>
                  <a:sym typeface="黑体" panose="02010609060101010101" pitchFamily="49" charset="-122"/>
                </a:rPr>
                <a:t>革命的领导力量</a:t>
              </a:r>
            </a:p>
          </p:txBody>
        </p:sp>
        <p:sp>
          <p:nvSpPr>
            <p:cNvPr id="42" name="矩形 41">
              <a:extLst>
                <a:ext uri="{FF2B5EF4-FFF2-40B4-BE49-F238E27FC236}">
                  <a16:creationId xmlns:a16="http://schemas.microsoft.com/office/drawing/2014/main" id="{E8CE7DB6-E708-449F-9159-3ED3313627DE}"/>
                </a:ext>
              </a:extLst>
            </p:cNvPr>
            <p:cNvSpPr/>
            <p:nvPr/>
          </p:nvSpPr>
          <p:spPr bwMode="auto">
            <a:xfrm>
              <a:off x="4758872" y="5186658"/>
              <a:ext cx="1666956" cy="426947"/>
            </a:xfrm>
            <a:prstGeom prst="rect">
              <a:avLst/>
            </a:prstGeom>
            <a:solidFill>
              <a:srgbClr val="EA5817"/>
            </a:solidFill>
            <a:ln w="19050" cap="flat" cmpd="sng" algn="ctr">
              <a:solidFill>
                <a:schemeClr val="bg1"/>
              </a:solidFill>
              <a:prstDash val="solid"/>
              <a:round/>
              <a:headEnd type="none" w="med" len="med"/>
              <a:tailEnd type="none" w="med" len="med"/>
            </a:ln>
            <a:effectLst>
              <a:glow rad="38100">
                <a:schemeClr val="bg1">
                  <a:lumMod val="50000"/>
                  <a:alpha val="40000"/>
                </a:schemeClr>
              </a:glow>
            </a:effectLst>
          </p:spPr>
          <p:txBody>
            <a:bodyPr lIns="108000" tIns="72000" rIns="108000" bIns="72000">
              <a:spAutoFit/>
            </a:bodyPr>
            <a:lstStyle/>
            <a:p>
              <a:pPr algn="ctr" defTabSz="457200">
                <a:spcBef>
                  <a:spcPts val="0"/>
                </a:spcBef>
                <a:spcAft>
                  <a:spcPts val="0"/>
                </a:spcAft>
                <a:defRPr/>
              </a:pPr>
              <a:r>
                <a:rPr lang="zh-CN" altLang="en-US" sz="2400" dirty="0">
                  <a:solidFill>
                    <a:schemeClr val="bg1"/>
                  </a:solidFill>
                  <a:latin typeface="+mj-ea"/>
                  <a:ea typeface="+mj-ea"/>
                  <a:sym typeface="黑体" panose="02010609060101010101" pitchFamily="49" charset="-122"/>
                </a:rPr>
                <a:t>革命的性质</a:t>
              </a:r>
            </a:p>
          </p:txBody>
        </p:sp>
        <p:sp>
          <p:nvSpPr>
            <p:cNvPr id="43" name="矩形 42">
              <a:extLst>
                <a:ext uri="{FF2B5EF4-FFF2-40B4-BE49-F238E27FC236}">
                  <a16:creationId xmlns:a16="http://schemas.microsoft.com/office/drawing/2014/main" id="{A8ED9047-E3D1-4E31-A74F-CA7D08F12C99}"/>
                </a:ext>
              </a:extLst>
            </p:cNvPr>
            <p:cNvSpPr/>
            <p:nvPr/>
          </p:nvSpPr>
          <p:spPr bwMode="auto">
            <a:xfrm>
              <a:off x="4758871" y="5754307"/>
              <a:ext cx="1760619" cy="426947"/>
            </a:xfrm>
            <a:prstGeom prst="rect">
              <a:avLst/>
            </a:prstGeom>
            <a:solidFill>
              <a:srgbClr val="EA5817"/>
            </a:solidFill>
            <a:ln w="19050" cap="flat" cmpd="sng" algn="ctr">
              <a:solidFill>
                <a:schemeClr val="bg1"/>
              </a:solidFill>
              <a:prstDash val="solid"/>
              <a:round/>
              <a:headEnd type="none" w="med" len="med"/>
              <a:tailEnd type="none" w="med" len="med"/>
            </a:ln>
            <a:effectLst>
              <a:glow rad="38100">
                <a:schemeClr val="bg1">
                  <a:lumMod val="50000"/>
                  <a:alpha val="40000"/>
                </a:schemeClr>
              </a:glow>
            </a:effectLst>
          </p:spPr>
          <p:txBody>
            <a:bodyPr lIns="108000" tIns="72000" rIns="108000" bIns="72000">
              <a:spAutoFit/>
            </a:bodyPr>
            <a:lstStyle/>
            <a:p>
              <a:pPr algn="ctr" defTabSz="457200">
                <a:spcBef>
                  <a:spcPts val="0"/>
                </a:spcBef>
                <a:spcAft>
                  <a:spcPts val="0"/>
                </a:spcAft>
                <a:defRPr/>
              </a:pPr>
              <a:r>
                <a:rPr lang="zh-CN" altLang="en-US" sz="2400" dirty="0">
                  <a:solidFill>
                    <a:schemeClr val="bg1"/>
                  </a:solidFill>
                  <a:latin typeface="+mj-ea"/>
                  <a:ea typeface="+mj-ea"/>
                  <a:sym typeface="黑体" panose="02010609060101010101" pitchFamily="49" charset="-122"/>
                </a:rPr>
                <a:t>革命的前途</a:t>
              </a:r>
            </a:p>
          </p:txBody>
        </p:sp>
        <p:sp>
          <p:nvSpPr>
            <p:cNvPr id="30756" name="文本框 16">
              <a:extLst>
                <a:ext uri="{FF2B5EF4-FFF2-40B4-BE49-F238E27FC236}">
                  <a16:creationId xmlns:a16="http://schemas.microsoft.com/office/drawing/2014/main" id="{EEB0DAFD-1ED5-4231-8C08-AEF9822E475B}"/>
                </a:ext>
              </a:extLst>
            </p:cNvPr>
            <p:cNvSpPr txBox="1">
              <a:spLocks noChangeArrowheads="1"/>
            </p:cNvSpPr>
            <p:nvPr/>
          </p:nvSpPr>
          <p:spPr bwMode="auto">
            <a:xfrm>
              <a:off x="7423320" y="5779625"/>
              <a:ext cx="1415739" cy="462128"/>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457200">
                <a:defRPr/>
              </a:pPr>
              <a:r>
                <a:rPr lang="zh-CN" altLang="en-US" sz="2400" dirty="0">
                  <a:latin typeface="+mj-ea"/>
                  <a:ea typeface="+mj-ea"/>
                  <a:sym typeface="黑体" panose="02010609060101010101" pitchFamily="49" charset="-122"/>
                </a:rPr>
                <a:t>社会主义</a:t>
              </a:r>
            </a:p>
          </p:txBody>
        </p:sp>
        <p:cxnSp>
          <p:nvCxnSpPr>
            <p:cNvPr id="45" name="直接连接符 44">
              <a:extLst>
                <a:ext uri="{FF2B5EF4-FFF2-40B4-BE49-F238E27FC236}">
                  <a16:creationId xmlns:a16="http://schemas.microsoft.com/office/drawing/2014/main" id="{5A45948B-F2D4-4B1D-892A-A7A9422F801D}"/>
                </a:ext>
              </a:extLst>
            </p:cNvPr>
            <p:cNvCxnSpPr/>
            <p:nvPr/>
          </p:nvCxnSpPr>
          <p:spPr bwMode="auto">
            <a:xfrm>
              <a:off x="4470681" y="2667167"/>
              <a:ext cx="0" cy="3298098"/>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46" name="直接连接符 45">
              <a:extLst>
                <a:ext uri="{FF2B5EF4-FFF2-40B4-BE49-F238E27FC236}">
                  <a16:creationId xmlns:a16="http://schemas.microsoft.com/office/drawing/2014/main" id="{C8DE502B-74A5-4F76-A460-97A9AE22AEA8}"/>
                </a:ext>
              </a:extLst>
            </p:cNvPr>
            <p:cNvCxnSpPr>
              <a:stCxn id="0" idx="1"/>
            </p:cNvCxnSpPr>
            <p:nvPr/>
          </p:nvCxnSpPr>
          <p:spPr bwMode="auto">
            <a:xfrm>
              <a:off x="3589631" y="4316875"/>
              <a:ext cx="881050"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47" name="直接连接符 46">
              <a:extLst>
                <a:ext uri="{FF2B5EF4-FFF2-40B4-BE49-F238E27FC236}">
                  <a16:creationId xmlns:a16="http://schemas.microsoft.com/office/drawing/2014/main" id="{85BEFE07-DFFD-4202-B020-544728E70767}"/>
                </a:ext>
              </a:extLst>
            </p:cNvPr>
            <p:cNvCxnSpPr/>
            <p:nvPr/>
          </p:nvCxnSpPr>
          <p:spPr bwMode="auto">
            <a:xfrm flipH="1">
              <a:off x="6605484" y="2937071"/>
              <a:ext cx="724332"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48" name="直接连接符 47">
              <a:extLst>
                <a:ext uri="{FF2B5EF4-FFF2-40B4-BE49-F238E27FC236}">
                  <a16:creationId xmlns:a16="http://schemas.microsoft.com/office/drawing/2014/main" id="{21C5BDF0-C7D9-4F1F-A03F-630570FD93E1}"/>
                </a:ext>
              </a:extLst>
            </p:cNvPr>
            <p:cNvCxnSpPr/>
            <p:nvPr/>
          </p:nvCxnSpPr>
          <p:spPr bwMode="auto">
            <a:xfrm flipH="1">
              <a:off x="6605484" y="2414379"/>
              <a:ext cx="724332"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49" name="直接连接符 48">
              <a:extLst>
                <a:ext uri="{FF2B5EF4-FFF2-40B4-BE49-F238E27FC236}">
                  <a16:creationId xmlns:a16="http://schemas.microsoft.com/office/drawing/2014/main" id="{2AF67890-C1CC-491E-B2CB-FD18E76F7DED}"/>
                </a:ext>
              </a:extLst>
            </p:cNvPr>
            <p:cNvCxnSpPr/>
            <p:nvPr/>
          </p:nvCxnSpPr>
          <p:spPr bwMode="auto">
            <a:xfrm>
              <a:off x="6605484" y="2414379"/>
              <a:ext cx="0" cy="522692"/>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50" name="直接连接符 49">
              <a:extLst>
                <a:ext uri="{FF2B5EF4-FFF2-40B4-BE49-F238E27FC236}">
                  <a16:creationId xmlns:a16="http://schemas.microsoft.com/office/drawing/2014/main" id="{58425DB7-3C9D-4795-B9D9-01FE87DB4606}"/>
                </a:ext>
              </a:extLst>
            </p:cNvPr>
            <p:cNvCxnSpPr/>
            <p:nvPr/>
          </p:nvCxnSpPr>
          <p:spPr bwMode="auto">
            <a:xfrm flipH="1">
              <a:off x="6605484" y="4303708"/>
              <a:ext cx="724332"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51" name="直接连接符 50">
              <a:extLst>
                <a:ext uri="{FF2B5EF4-FFF2-40B4-BE49-F238E27FC236}">
                  <a16:creationId xmlns:a16="http://schemas.microsoft.com/office/drawing/2014/main" id="{960ED251-C738-47E7-87A1-A7FEB26B73C9}"/>
                </a:ext>
              </a:extLst>
            </p:cNvPr>
            <p:cNvCxnSpPr/>
            <p:nvPr/>
          </p:nvCxnSpPr>
          <p:spPr bwMode="auto">
            <a:xfrm flipH="1">
              <a:off x="6605484" y="3513745"/>
              <a:ext cx="642680" cy="0"/>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cxnSp>
          <p:nvCxnSpPr>
            <p:cNvPr id="52" name="直接连接符 51">
              <a:extLst>
                <a:ext uri="{FF2B5EF4-FFF2-40B4-BE49-F238E27FC236}">
                  <a16:creationId xmlns:a16="http://schemas.microsoft.com/office/drawing/2014/main" id="{443D1EB4-A511-4B9B-879A-0ECF42F69932}"/>
                </a:ext>
              </a:extLst>
            </p:cNvPr>
            <p:cNvCxnSpPr/>
            <p:nvPr/>
          </p:nvCxnSpPr>
          <p:spPr bwMode="auto">
            <a:xfrm>
              <a:off x="6605484" y="3513745"/>
              <a:ext cx="0" cy="789964"/>
            </a:xfrm>
            <a:prstGeom prst="line">
              <a:avLst/>
            </a:prstGeom>
            <a:noFill/>
            <a:ln w="12700" cap="flat" cmpd="sng" algn="ctr">
              <a:solidFill>
                <a:schemeClr val="tx1">
                  <a:lumMod val="85000"/>
                  <a:lumOff val="15000"/>
                </a:schemeClr>
              </a:solidFill>
              <a:prstDash val="solid"/>
              <a:round/>
              <a:headEnd type="none" w="med" len="med"/>
              <a:tailEnd type="none" w="med" len="med"/>
            </a:ln>
            <a:effectLst/>
          </p:spPr>
        </p:cxnSp>
      </p:grpSp>
      <p:sp>
        <p:nvSpPr>
          <p:cNvPr id="36" name="文本框 35">
            <a:extLst>
              <a:ext uri="{FF2B5EF4-FFF2-40B4-BE49-F238E27FC236}">
                <a16:creationId xmlns:a16="http://schemas.microsoft.com/office/drawing/2014/main" id="{DE42DC0F-E012-4FD2-B1AE-6540EF11B965}"/>
              </a:ext>
            </a:extLst>
          </p:cNvPr>
          <p:cNvSpPr txBox="1"/>
          <p:nvPr/>
        </p:nvSpPr>
        <p:spPr>
          <a:xfrm>
            <a:off x="1147763" y="255588"/>
            <a:ext cx="8594725" cy="555625"/>
          </a:xfrm>
          <a:prstGeom prst="rect">
            <a:avLst/>
          </a:prstGeom>
          <a:noFill/>
        </p:spPr>
        <p:txBody>
          <a:bodyPr>
            <a:spAutoFit/>
          </a:bodyPr>
          <a:lstStyle/>
          <a:p>
            <a:pPr algn="just" eaLnBrk="1" fontAlgn="auto" hangingPunct="1">
              <a:spcBef>
                <a:spcPts val="0"/>
              </a:spcBef>
              <a:spcAft>
                <a:spcPts val="0"/>
              </a:spcAft>
              <a:defRPr/>
            </a:pPr>
            <a:r>
              <a:rPr lang="zh-CN" altLang="en-US" sz="3000" b="1" dirty="0">
                <a:solidFill>
                  <a:srgbClr val="C00000"/>
                </a:solidFill>
                <a:latin typeface="Arial"/>
                <a:ea typeface="Microsoft YaHei"/>
                <a:cs typeface="+mn-ea"/>
                <a:sym typeface="+mn-lt"/>
              </a:rPr>
              <a:t>新民主主义革命的总路线</a:t>
            </a:r>
          </a:p>
        </p:txBody>
      </p:sp>
      <p:cxnSp>
        <p:nvCxnSpPr>
          <p:cNvPr id="54" name="直接连接符 53">
            <a:extLst>
              <a:ext uri="{FF2B5EF4-FFF2-40B4-BE49-F238E27FC236}">
                <a16:creationId xmlns:a16="http://schemas.microsoft.com/office/drawing/2014/main" id="{70BF9C1F-A063-4605-A58B-274C9DA2DADD}"/>
              </a:ext>
            </a:extLst>
          </p:cNvPr>
          <p:cNvCxnSpPr>
            <a:cxnSpLocks/>
          </p:cNvCxnSpPr>
          <p:nvPr/>
        </p:nvCxnSpPr>
        <p:spPr>
          <a:xfrm>
            <a:off x="638175" y="906463"/>
            <a:ext cx="109093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圆角矩形 12">
            <a:extLst>
              <a:ext uri="{FF2B5EF4-FFF2-40B4-BE49-F238E27FC236}">
                <a16:creationId xmlns:a16="http://schemas.microsoft.com/office/drawing/2014/main" id="{B91D623D-A63E-4996-8B54-7EBFF2AF84D3}"/>
              </a:ext>
            </a:extLst>
          </p:cNvPr>
          <p:cNvSpPr/>
          <p:nvPr/>
        </p:nvSpPr>
        <p:spPr bwMode="auto">
          <a:xfrm>
            <a:off x="758825" y="906463"/>
            <a:ext cx="993775" cy="5842000"/>
          </a:xfrm>
          <a:prstGeom prst="roundRect">
            <a:avLst/>
          </a:prstGeom>
          <a:gradFill flip="none" rotWithShape="1">
            <a:gsLst>
              <a:gs pos="0">
                <a:srgbClr val="A50021"/>
              </a:gs>
              <a:gs pos="50000">
                <a:srgbClr val="CC0000"/>
              </a:gs>
              <a:gs pos="100000">
                <a:srgbClr val="FF5050"/>
              </a:gs>
            </a:gsLst>
            <a:lin ang="5400000" scaled="1"/>
            <a:tileRect/>
          </a:gradFill>
          <a:ln>
            <a:solidFill>
              <a:schemeClr val="bg1"/>
            </a:solid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vert="eaVert" anchor="ctr"/>
          <a:lstStyle/>
          <a:p>
            <a:pPr algn="ctr" defTabSz="457200">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rPr>
              <a:t>新民主主义革命总路线的内容  </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rPr>
              <a:t>P24</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3" name="文本框 2">
            <a:extLst>
              <a:ext uri="{FF2B5EF4-FFF2-40B4-BE49-F238E27FC236}">
                <a16:creationId xmlns:a16="http://schemas.microsoft.com/office/drawing/2014/main" id="{53BF794D-B259-4EE1-A70E-DCDD6C00D263}"/>
              </a:ext>
            </a:extLst>
          </p:cNvPr>
          <p:cNvSpPr txBox="1"/>
          <p:nvPr/>
        </p:nvSpPr>
        <p:spPr>
          <a:xfrm>
            <a:off x="9423400" y="1785938"/>
            <a:ext cx="2522538" cy="3894137"/>
          </a:xfrm>
          <a:prstGeom prst="rect">
            <a:avLst/>
          </a:prstGeom>
          <a:solidFill>
            <a:schemeClr val="accent4">
              <a:lumMod val="20000"/>
              <a:lumOff val="80000"/>
            </a:schemeClr>
          </a:solidFill>
        </p:spPr>
        <p:txBody>
          <a:bodyPr>
            <a:spAutoFit/>
          </a:bodyPr>
          <a:lstStyle/>
          <a:p>
            <a:pPr>
              <a:lnSpc>
                <a:spcPct val="150000"/>
              </a:lnSpc>
              <a:defRPr/>
            </a:pPr>
            <a:r>
              <a:rPr lang="zh-CN" altLang="en-US" dirty="0">
                <a:solidFill>
                  <a:srgbClr val="333333"/>
                </a:solidFill>
              </a:rPr>
              <a:t>       </a:t>
            </a:r>
            <a:r>
              <a:rPr lang="zh-CN" altLang="en-US" sz="2800" b="1" dirty="0">
                <a:solidFill>
                  <a:srgbClr val="FF0000"/>
                </a:solidFill>
              </a:rPr>
              <a:t>无产阶级领导的</a:t>
            </a:r>
            <a:r>
              <a:rPr lang="en-US" altLang="zh-CN" sz="2800" b="1" dirty="0">
                <a:solidFill>
                  <a:srgbClr val="FF0000"/>
                </a:solidFill>
              </a:rPr>
              <a:t>,</a:t>
            </a:r>
            <a:r>
              <a:rPr lang="zh-CN" altLang="en-US" sz="2800" b="1" dirty="0">
                <a:solidFill>
                  <a:srgbClr val="FF0000"/>
                </a:solidFill>
              </a:rPr>
              <a:t>人民大众的</a:t>
            </a:r>
            <a:r>
              <a:rPr lang="en-US" altLang="zh-CN" sz="2800" b="1" dirty="0">
                <a:solidFill>
                  <a:srgbClr val="FF0000"/>
                </a:solidFill>
              </a:rPr>
              <a:t>,</a:t>
            </a:r>
            <a:r>
              <a:rPr lang="zh-CN" altLang="en-US" sz="2800" b="1" dirty="0">
                <a:solidFill>
                  <a:srgbClr val="FF0000"/>
                </a:solidFill>
              </a:rPr>
              <a:t>反对帝国主义、封建主义和官僚资本主义的革命。</a:t>
            </a:r>
            <a:endParaRPr lang="zh-CN" altLang="en-US" b="1" dirty="0">
              <a:solidFill>
                <a:srgbClr val="FF0000"/>
              </a:solidFill>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组合 1">
            <a:extLst>
              <a:ext uri="{FF2B5EF4-FFF2-40B4-BE49-F238E27FC236}">
                <a16:creationId xmlns:a16="http://schemas.microsoft.com/office/drawing/2014/main" id="{641FEFC5-8FE9-4F1D-BF01-E9F5F769A07D}"/>
              </a:ext>
            </a:extLst>
          </p:cNvPr>
          <p:cNvGrpSpPr>
            <a:grpSpLocks/>
          </p:cNvGrpSpPr>
          <p:nvPr/>
        </p:nvGrpSpPr>
        <p:grpSpPr bwMode="auto">
          <a:xfrm>
            <a:off x="336550" y="1001713"/>
            <a:ext cx="10923588" cy="5545137"/>
            <a:chOff x="798575" y="1531818"/>
            <a:chExt cx="7441119" cy="4788457"/>
          </a:xfrm>
        </p:grpSpPr>
        <p:sp>
          <p:nvSpPr>
            <p:cNvPr id="11" name="任意多边形 11">
              <a:extLst>
                <a:ext uri="{FF2B5EF4-FFF2-40B4-BE49-F238E27FC236}">
                  <a16:creationId xmlns:a16="http://schemas.microsoft.com/office/drawing/2014/main" id="{F57FF5D9-A503-43BB-96CE-B6EC195F6175}"/>
                </a:ext>
              </a:extLst>
            </p:cNvPr>
            <p:cNvSpPr/>
            <p:nvPr/>
          </p:nvSpPr>
          <p:spPr bwMode="auto">
            <a:xfrm>
              <a:off x="2585668" y="1531818"/>
              <a:ext cx="3972665" cy="635000"/>
            </a:xfrm>
            <a:custGeom>
              <a:avLst/>
              <a:gdLst>
                <a:gd name="connsiteX0" fmla="*/ 0 w 2736308"/>
                <a:gd name="connsiteY0" fmla="*/ 0 h 485743"/>
                <a:gd name="connsiteX1" fmla="*/ 2736308 w 2736308"/>
                <a:gd name="connsiteY1" fmla="*/ 0 h 485743"/>
                <a:gd name="connsiteX2" fmla="*/ 2736308 w 2736308"/>
                <a:gd name="connsiteY2" fmla="*/ 485743 h 485743"/>
                <a:gd name="connsiteX3" fmla="*/ 0 w 2736308"/>
                <a:gd name="connsiteY3" fmla="*/ 485743 h 485743"/>
                <a:gd name="connsiteX4" fmla="*/ 0 w 2736308"/>
                <a:gd name="connsiteY4" fmla="*/ 0 h 485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308" h="485743">
                  <a:moveTo>
                    <a:pt x="0" y="0"/>
                  </a:moveTo>
                  <a:lnTo>
                    <a:pt x="2736308" y="0"/>
                  </a:lnTo>
                  <a:lnTo>
                    <a:pt x="2736308" y="485743"/>
                  </a:lnTo>
                  <a:lnTo>
                    <a:pt x="0" y="485743"/>
                  </a:lnTo>
                  <a:lnTo>
                    <a:pt x="0" y="0"/>
                  </a:lnTo>
                  <a:close/>
                </a:path>
              </a:pathLst>
            </a:custGeom>
            <a:solidFill>
              <a:srgbClr val="FF6A00"/>
            </a:solidFill>
            <a:ln>
              <a:noFill/>
            </a:ln>
            <a:effectLst>
              <a:glow rad="63500">
                <a:srgbClr val="B2B2B2">
                  <a:alpha val="40000"/>
                </a:srgbClr>
              </a:glo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4605" tIns="14605" rIns="14605" bIns="14605" spcCol="1270" anchor="ctr"/>
            <a:lstStyle/>
            <a:p>
              <a:pPr algn="ctr" defTabSz="1022350">
                <a:lnSpc>
                  <a:spcPct val="90000"/>
                </a:lnSpc>
                <a:spcAft>
                  <a:spcPct val="35000"/>
                </a:spcAft>
                <a:defRPr/>
              </a:pPr>
              <a:r>
                <a:rPr lang="zh-CN" altLang="en-US" sz="2800" b="1" dirty="0">
                  <a:effectLst>
                    <a:outerShdw blurRad="38100" dist="38100" dir="2700000" algn="tl">
                      <a:srgbClr val="000000">
                        <a:alpha val="43137"/>
                      </a:srgbClr>
                    </a:outerShdw>
                  </a:effectLst>
                  <a:latin typeface="+mj-ea"/>
                  <a:ea typeface="+mj-ea"/>
                </a:rPr>
                <a:t>新民主主义基本纲领</a:t>
              </a:r>
            </a:p>
          </p:txBody>
        </p:sp>
        <p:sp>
          <p:nvSpPr>
            <p:cNvPr id="51207" name="矩形 20">
              <a:extLst>
                <a:ext uri="{FF2B5EF4-FFF2-40B4-BE49-F238E27FC236}">
                  <a16:creationId xmlns:a16="http://schemas.microsoft.com/office/drawing/2014/main" id="{5BEC44D3-1BBD-4D11-AB14-643AC58C86FF}"/>
                </a:ext>
              </a:extLst>
            </p:cNvPr>
            <p:cNvSpPr>
              <a:spLocks noChangeArrowheads="1"/>
            </p:cNvSpPr>
            <p:nvPr/>
          </p:nvSpPr>
          <p:spPr bwMode="auto">
            <a:xfrm>
              <a:off x="3468554" y="3272826"/>
              <a:ext cx="2346640" cy="3047449"/>
            </a:xfrm>
            <a:prstGeom prst="rect">
              <a:avLst/>
            </a:prstGeom>
            <a:solidFill>
              <a:schemeClr val="bg1"/>
            </a:solidFill>
            <a:ln w="9525" algn="ctr">
              <a:solidFill>
                <a:srgbClr val="FF6800"/>
              </a:solidFill>
              <a:rou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457200">
                <a:spcBef>
                  <a:spcPct val="50000"/>
                </a:spcBef>
                <a:defRPr/>
              </a:pPr>
              <a:endParaRPr lang="zh-CN" altLang="en-US">
                <a:latin typeface="+mj-ea"/>
                <a:ea typeface="+mj-ea"/>
              </a:endParaRPr>
            </a:p>
          </p:txBody>
        </p:sp>
        <p:sp>
          <p:nvSpPr>
            <p:cNvPr id="51208" name="矩形 21">
              <a:extLst>
                <a:ext uri="{FF2B5EF4-FFF2-40B4-BE49-F238E27FC236}">
                  <a16:creationId xmlns:a16="http://schemas.microsoft.com/office/drawing/2014/main" id="{853A0B37-EB39-4B2C-9ABE-1AC3B13F89BA}"/>
                </a:ext>
              </a:extLst>
            </p:cNvPr>
            <p:cNvSpPr>
              <a:spLocks noChangeArrowheads="1"/>
            </p:cNvSpPr>
            <p:nvPr/>
          </p:nvSpPr>
          <p:spPr bwMode="auto">
            <a:xfrm>
              <a:off x="802901" y="3272826"/>
              <a:ext cx="2342314" cy="3047449"/>
            </a:xfrm>
            <a:prstGeom prst="rect">
              <a:avLst/>
            </a:prstGeom>
            <a:solidFill>
              <a:schemeClr val="bg1"/>
            </a:solidFill>
            <a:ln w="9525" algn="ctr">
              <a:solidFill>
                <a:srgbClr val="FF6800"/>
              </a:solidFill>
              <a:rou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457200">
                <a:spcBef>
                  <a:spcPct val="50000"/>
                </a:spcBef>
                <a:defRPr/>
              </a:pPr>
              <a:endParaRPr lang="zh-CN" altLang="en-US">
                <a:latin typeface="+mj-ea"/>
                <a:ea typeface="+mj-ea"/>
              </a:endParaRPr>
            </a:p>
          </p:txBody>
        </p:sp>
        <p:sp>
          <p:nvSpPr>
            <p:cNvPr id="51209" name="矩形 2">
              <a:extLst>
                <a:ext uri="{FF2B5EF4-FFF2-40B4-BE49-F238E27FC236}">
                  <a16:creationId xmlns:a16="http://schemas.microsoft.com/office/drawing/2014/main" id="{DA0FABCF-35CB-4BD1-910E-6641BE49884D}"/>
                </a:ext>
              </a:extLst>
            </p:cNvPr>
            <p:cNvSpPr>
              <a:spLocks noChangeArrowheads="1"/>
            </p:cNvSpPr>
            <p:nvPr/>
          </p:nvSpPr>
          <p:spPr bwMode="auto">
            <a:xfrm>
              <a:off x="6138532" y="3272826"/>
              <a:ext cx="2101162" cy="3047449"/>
            </a:xfrm>
            <a:prstGeom prst="rect">
              <a:avLst/>
            </a:prstGeom>
            <a:solidFill>
              <a:schemeClr val="bg1"/>
            </a:solidFill>
            <a:ln w="9525" algn="ctr">
              <a:solidFill>
                <a:srgbClr val="FF6800"/>
              </a:solidFill>
              <a:rou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457200">
                <a:spcBef>
                  <a:spcPct val="50000"/>
                </a:spcBef>
                <a:defRPr/>
              </a:pPr>
              <a:endParaRPr lang="zh-CN" altLang="en-US">
                <a:latin typeface="+mj-ea"/>
                <a:ea typeface="+mj-ea"/>
              </a:endParaRPr>
            </a:p>
          </p:txBody>
        </p:sp>
        <p:sp>
          <p:nvSpPr>
            <p:cNvPr id="15" name="同侧圆角矩形 12">
              <a:extLst>
                <a:ext uri="{FF2B5EF4-FFF2-40B4-BE49-F238E27FC236}">
                  <a16:creationId xmlns:a16="http://schemas.microsoft.com/office/drawing/2014/main" id="{6BFBBC21-5750-4DB6-A357-368A7D00235D}"/>
                </a:ext>
              </a:extLst>
            </p:cNvPr>
            <p:cNvSpPr/>
            <p:nvPr/>
          </p:nvSpPr>
          <p:spPr bwMode="auto">
            <a:xfrm>
              <a:off x="798575" y="2802616"/>
              <a:ext cx="2346640" cy="574396"/>
            </a:xfrm>
            <a:prstGeom prst="round2SameRect">
              <a:avLst/>
            </a:prstGeom>
            <a:solidFill>
              <a:srgbClr val="FF6800"/>
            </a:solidFill>
            <a:ln w="15875">
              <a:solidFill>
                <a:srgbClr val="FF68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4605" tIns="14605" rIns="14605" bIns="14605" spcCol="1270" anchor="ctr"/>
            <a:lstStyle/>
            <a:p>
              <a:pPr algn="ctr" defTabSz="1022350">
                <a:lnSpc>
                  <a:spcPct val="120000"/>
                </a:lnSpc>
                <a:spcBef>
                  <a:spcPts val="1200"/>
                </a:spcBef>
                <a:spcAft>
                  <a:spcPts val="0"/>
                </a:spcAft>
                <a:defRPr/>
              </a:pPr>
              <a:r>
                <a:rPr lang="zh-CN" altLang="en-US" sz="2400" dirty="0">
                  <a:solidFill>
                    <a:schemeClr val="bg1"/>
                  </a:solidFill>
                  <a:effectLst>
                    <a:outerShdw blurRad="38100" dist="38100" dir="2700000" algn="tl">
                      <a:srgbClr val="000000">
                        <a:alpha val="43137"/>
                      </a:srgbClr>
                    </a:outerShdw>
                  </a:effectLst>
                  <a:latin typeface="+mj-ea"/>
                  <a:ea typeface="+mj-ea"/>
                  <a:sym typeface="黑体" panose="02010609060101010101" pitchFamily="49" charset="-122"/>
                </a:rPr>
                <a:t>政治纲领</a:t>
              </a:r>
            </a:p>
          </p:txBody>
        </p:sp>
        <p:sp>
          <p:nvSpPr>
            <p:cNvPr id="16" name="同侧圆角矩形 13">
              <a:extLst>
                <a:ext uri="{FF2B5EF4-FFF2-40B4-BE49-F238E27FC236}">
                  <a16:creationId xmlns:a16="http://schemas.microsoft.com/office/drawing/2014/main" id="{253E1046-D48F-4E62-BDED-67074168DCA3}"/>
                </a:ext>
              </a:extLst>
            </p:cNvPr>
            <p:cNvSpPr/>
            <p:nvPr/>
          </p:nvSpPr>
          <p:spPr bwMode="auto">
            <a:xfrm>
              <a:off x="3468554" y="2802616"/>
              <a:ext cx="2346640" cy="574396"/>
            </a:xfrm>
            <a:prstGeom prst="round2SameRect">
              <a:avLst/>
            </a:prstGeom>
            <a:solidFill>
              <a:srgbClr val="FF6800"/>
            </a:solidFill>
            <a:ln w="15875">
              <a:solidFill>
                <a:srgbClr val="FF68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4605" tIns="14605" rIns="14605" bIns="14605" spcCol="1270" anchor="ctr"/>
            <a:lstStyle/>
            <a:p>
              <a:pPr algn="ctr" defTabSz="1022350">
                <a:lnSpc>
                  <a:spcPct val="120000"/>
                </a:lnSpc>
                <a:spcBef>
                  <a:spcPts val="1200"/>
                </a:spcBef>
                <a:spcAft>
                  <a:spcPts val="0"/>
                </a:spcAft>
                <a:defRPr/>
              </a:pPr>
              <a:r>
                <a:rPr lang="zh-CN" altLang="en-US" sz="2400" dirty="0">
                  <a:solidFill>
                    <a:schemeClr val="bg1"/>
                  </a:solidFill>
                  <a:effectLst>
                    <a:outerShdw blurRad="38100" dist="38100" dir="2700000" algn="tl">
                      <a:srgbClr val="000000">
                        <a:alpha val="43137"/>
                      </a:srgbClr>
                    </a:outerShdw>
                  </a:effectLst>
                  <a:latin typeface="+mj-ea"/>
                  <a:ea typeface="+mj-ea"/>
                  <a:sym typeface="黑体" panose="02010609060101010101" pitchFamily="49" charset="-122"/>
                </a:rPr>
                <a:t>经济纲领</a:t>
              </a:r>
            </a:p>
          </p:txBody>
        </p:sp>
        <p:sp>
          <p:nvSpPr>
            <p:cNvPr id="17" name="同侧圆角矩形 14">
              <a:extLst>
                <a:ext uri="{FF2B5EF4-FFF2-40B4-BE49-F238E27FC236}">
                  <a16:creationId xmlns:a16="http://schemas.microsoft.com/office/drawing/2014/main" id="{C13C4BB2-DF45-4888-A321-16D4389F7668}"/>
                </a:ext>
              </a:extLst>
            </p:cNvPr>
            <p:cNvSpPr/>
            <p:nvPr/>
          </p:nvSpPr>
          <p:spPr bwMode="auto">
            <a:xfrm>
              <a:off x="6138532" y="2790279"/>
              <a:ext cx="2101162" cy="574395"/>
            </a:xfrm>
            <a:prstGeom prst="round2SameRect">
              <a:avLst/>
            </a:prstGeom>
            <a:solidFill>
              <a:srgbClr val="FF6800"/>
            </a:solidFill>
            <a:ln w="15875">
              <a:solidFill>
                <a:srgbClr val="FF68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4605" tIns="14605" rIns="14605" bIns="14605" spcCol="1270" anchor="ctr"/>
            <a:lstStyle/>
            <a:p>
              <a:pPr algn="ctr" defTabSz="1022350">
                <a:lnSpc>
                  <a:spcPct val="120000"/>
                </a:lnSpc>
                <a:spcBef>
                  <a:spcPts val="1200"/>
                </a:spcBef>
                <a:spcAft>
                  <a:spcPts val="0"/>
                </a:spcAft>
                <a:defRPr/>
              </a:pPr>
              <a:r>
                <a:rPr lang="zh-CN" altLang="en-US" sz="2400" dirty="0">
                  <a:solidFill>
                    <a:schemeClr val="bg1"/>
                  </a:solidFill>
                  <a:effectLst>
                    <a:outerShdw blurRad="38100" dist="38100" dir="2700000" algn="tl">
                      <a:srgbClr val="000000">
                        <a:alpha val="43137"/>
                      </a:srgbClr>
                    </a:outerShdw>
                  </a:effectLst>
                  <a:latin typeface="+mj-ea"/>
                  <a:ea typeface="+mj-ea"/>
                  <a:sym typeface="黑体" panose="02010609060101010101" pitchFamily="49" charset="-122"/>
                </a:rPr>
                <a:t>文化纲领</a:t>
              </a:r>
            </a:p>
          </p:txBody>
        </p:sp>
        <p:sp>
          <p:nvSpPr>
            <p:cNvPr id="51213" name="文本框 17">
              <a:extLst>
                <a:ext uri="{FF2B5EF4-FFF2-40B4-BE49-F238E27FC236}">
                  <a16:creationId xmlns:a16="http://schemas.microsoft.com/office/drawing/2014/main" id="{F6714536-D660-4ADB-BC4B-4F27302DC7DF}"/>
                </a:ext>
              </a:extLst>
            </p:cNvPr>
            <p:cNvSpPr txBox="1">
              <a:spLocks noChangeArrowheads="1"/>
            </p:cNvSpPr>
            <p:nvPr/>
          </p:nvSpPr>
          <p:spPr bwMode="auto">
            <a:xfrm>
              <a:off x="909960" y="3494907"/>
              <a:ext cx="2097917" cy="2736261"/>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542925" algn="just" defTabSz="457200">
                <a:spcBef>
                  <a:spcPct val="50000"/>
                </a:spcBef>
                <a:defRPr/>
              </a:pPr>
              <a:r>
                <a:rPr lang="zh-CN" altLang="en-US" sz="2000" dirty="0">
                  <a:latin typeface="+mj-ea"/>
                  <a:ea typeface="+mj-ea"/>
                  <a:sym typeface="黑体" panose="02010609060101010101" pitchFamily="49" charset="-122"/>
                </a:rPr>
                <a:t>推翻帝国主义和封建主义的统治，建立一个无产阶级领导的、以工农联盟为基础的、各革命阶级联合专政的新民主主义的共和国。新民主主义共和国既不同于欧美式的资产阶级专政的共和国，又和苏联式的无产阶级专政的社会主义共和国相区别。</a:t>
              </a:r>
            </a:p>
          </p:txBody>
        </p:sp>
        <p:sp>
          <p:nvSpPr>
            <p:cNvPr id="51214" name="文本框 18">
              <a:extLst>
                <a:ext uri="{FF2B5EF4-FFF2-40B4-BE49-F238E27FC236}">
                  <a16:creationId xmlns:a16="http://schemas.microsoft.com/office/drawing/2014/main" id="{E303F9DF-86C0-44FC-98EC-79219A982926}"/>
                </a:ext>
              </a:extLst>
            </p:cNvPr>
            <p:cNvSpPr txBox="1">
              <a:spLocks noChangeArrowheads="1"/>
            </p:cNvSpPr>
            <p:nvPr/>
          </p:nvSpPr>
          <p:spPr bwMode="auto">
            <a:xfrm>
              <a:off x="3750799" y="3826658"/>
              <a:ext cx="1641566" cy="1939784"/>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542925" algn="just" defTabSz="457200">
                <a:spcBef>
                  <a:spcPct val="50000"/>
                </a:spcBef>
                <a:defRPr/>
              </a:pPr>
              <a:r>
                <a:rPr lang="zh-CN" altLang="en-US" sz="2000" dirty="0">
                  <a:latin typeface="+mj-ea"/>
                  <a:ea typeface="+mj-ea"/>
                  <a:sym typeface="黑体" panose="02010609060101010101" pitchFamily="49" charset="-122"/>
                </a:rPr>
                <a:t>没收封建地主阶级的土地归农民所有，没收官僚资产阶级的垄断资本归新民主主义的国家所有，保护民族工商业。</a:t>
              </a:r>
            </a:p>
          </p:txBody>
        </p:sp>
        <p:sp>
          <p:nvSpPr>
            <p:cNvPr id="51215" name="文本框 19">
              <a:extLst>
                <a:ext uri="{FF2B5EF4-FFF2-40B4-BE49-F238E27FC236}">
                  <a16:creationId xmlns:a16="http://schemas.microsoft.com/office/drawing/2014/main" id="{C5251CB7-2515-45A5-A17A-8EE653ADF490}"/>
                </a:ext>
              </a:extLst>
            </p:cNvPr>
            <p:cNvSpPr txBox="1">
              <a:spLocks noChangeArrowheads="1"/>
            </p:cNvSpPr>
            <p:nvPr/>
          </p:nvSpPr>
          <p:spPr bwMode="auto">
            <a:xfrm>
              <a:off x="6448894" y="3891089"/>
              <a:ext cx="1513961" cy="1409257"/>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542925" algn="just" defTabSz="457200">
                <a:spcBef>
                  <a:spcPct val="50000"/>
                </a:spcBef>
                <a:defRPr/>
              </a:pPr>
              <a:r>
                <a:rPr lang="zh-CN" altLang="en-US" sz="2000" dirty="0">
                  <a:latin typeface="+mj-ea"/>
                  <a:ea typeface="+mj-ea"/>
                  <a:sym typeface="黑体" panose="02010609060101010101" pitchFamily="49" charset="-122"/>
                </a:rPr>
                <a:t>无产阶级领导的人民大众的反帝反封建的文化，即民族的科学的大众的文化。</a:t>
              </a:r>
            </a:p>
          </p:txBody>
        </p:sp>
        <p:cxnSp>
          <p:nvCxnSpPr>
            <p:cNvPr id="23" name="直接连接符 22">
              <a:extLst>
                <a:ext uri="{FF2B5EF4-FFF2-40B4-BE49-F238E27FC236}">
                  <a16:creationId xmlns:a16="http://schemas.microsoft.com/office/drawing/2014/main" id="{885AA667-9F28-4EA0-ACB0-068172F708F5}"/>
                </a:ext>
              </a:extLst>
            </p:cNvPr>
            <p:cNvCxnSpPr/>
            <p:nvPr/>
          </p:nvCxnSpPr>
          <p:spPr bwMode="auto">
            <a:xfrm>
              <a:off x="4571583" y="2166532"/>
              <a:ext cx="0" cy="636085"/>
            </a:xfrm>
            <a:prstGeom prst="line">
              <a:avLst/>
            </a:prstGeom>
            <a:noFill/>
            <a:ln w="15875" cap="flat" cmpd="sng" algn="ctr">
              <a:solidFill>
                <a:schemeClr val="bg1">
                  <a:lumMod val="50000"/>
                </a:schemeClr>
              </a:solidFill>
              <a:prstDash val="solid"/>
              <a:round/>
              <a:headEnd type="none" w="med" len="med"/>
              <a:tailEnd type="none" w="med" len="med"/>
            </a:ln>
            <a:effectLst/>
          </p:spPr>
        </p:cxnSp>
        <p:cxnSp>
          <p:nvCxnSpPr>
            <p:cNvPr id="24" name="直接连接符 23">
              <a:extLst>
                <a:ext uri="{FF2B5EF4-FFF2-40B4-BE49-F238E27FC236}">
                  <a16:creationId xmlns:a16="http://schemas.microsoft.com/office/drawing/2014/main" id="{17F78BDC-7641-4BFC-A9D6-80C2BAEB9A48}"/>
                </a:ext>
              </a:extLst>
            </p:cNvPr>
            <p:cNvCxnSpPr/>
            <p:nvPr/>
          </p:nvCxnSpPr>
          <p:spPr bwMode="auto">
            <a:xfrm>
              <a:off x="2254140" y="2418772"/>
              <a:ext cx="0" cy="383844"/>
            </a:xfrm>
            <a:prstGeom prst="line">
              <a:avLst/>
            </a:prstGeom>
            <a:noFill/>
            <a:ln w="15875" cap="flat" cmpd="sng" algn="ctr">
              <a:solidFill>
                <a:schemeClr val="bg1">
                  <a:lumMod val="50000"/>
                </a:schemeClr>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46D3956D-67C7-4DBE-93E2-C15109F604F8}"/>
                </a:ext>
              </a:extLst>
            </p:cNvPr>
            <p:cNvCxnSpPr/>
            <p:nvPr/>
          </p:nvCxnSpPr>
          <p:spPr bwMode="auto">
            <a:xfrm>
              <a:off x="6890106" y="2418772"/>
              <a:ext cx="0" cy="383844"/>
            </a:xfrm>
            <a:prstGeom prst="line">
              <a:avLst/>
            </a:prstGeom>
            <a:noFill/>
            <a:ln w="15875" cap="flat" cmpd="sng" algn="ctr">
              <a:solidFill>
                <a:schemeClr val="bg1">
                  <a:lumMod val="50000"/>
                </a:schemeClr>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id="{99B5E702-F933-4078-84FC-EFD0FC07AC0E}"/>
                </a:ext>
              </a:extLst>
            </p:cNvPr>
            <p:cNvCxnSpPr/>
            <p:nvPr/>
          </p:nvCxnSpPr>
          <p:spPr bwMode="auto">
            <a:xfrm>
              <a:off x="2254140" y="2418772"/>
              <a:ext cx="4635965" cy="0"/>
            </a:xfrm>
            <a:prstGeom prst="line">
              <a:avLst/>
            </a:prstGeom>
            <a:noFill/>
            <a:ln w="9525" cap="flat" cmpd="sng" algn="ctr">
              <a:solidFill>
                <a:schemeClr val="bg1">
                  <a:lumMod val="50000"/>
                </a:schemeClr>
              </a:solidFill>
              <a:prstDash val="solid"/>
              <a:round/>
              <a:headEnd type="none" w="med" len="med"/>
              <a:tailEnd type="none" w="med" len="med"/>
            </a:ln>
            <a:effectLst/>
          </p:spPr>
        </p:cxnSp>
      </p:grpSp>
      <p:sp>
        <p:nvSpPr>
          <p:cNvPr id="18" name="文本框 17">
            <a:extLst>
              <a:ext uri="{FF2B5EF4-FFF2-40B4-BE49-F238E27FC236}">
                <a16:creationId xmlns:a16="http://schemas.microsoft.com/office/drawing/2014/main" id="{E7FE86B1-F242-4D81-A74D-70C7432217BF}"/>
              </a:ext>
            </a:extLst>
          </p:cNvPr>
          <p:cNvSpPr txBox="1"/>
          <p:nvPr/>
        </p:nvSpPr>
        <p:spPr>
          <a:xfrm>
            <a:off x="1147763" y="255588"/>
            <a:ext cx="8594725" cy="555625"/>
          </a:xfrm>
          <a:prstGeom prst="rect">
            <a:avLst/>
          </a:prstGeom>
          <a:noFill/>
        </p:spPr>
        <p:txBody>
          <a:bodyPr>
            <a:spAutoFit/>
          </a:bodyPr>
          <a:lstStyle/>
          <a:p>
            <a:pPr algn="just" eaLnBrk="1" fontAlgn="auto" hangingPunct="1">
              <a:spcBef>
                <a:spcPts val="0"/>
              </a:spcBef>
              <a:spcAft>
                <a:spcPts val="0"/>
              </a:spcAft>
              <a:defRPr/>
            </a:pPr>
            <a:r>
              <a:rPr lang="zh-CN" altLang="en-US" sz="3000" b="1" dirty="0">
                <a:solidFill>
                  <a:srgbClr val="C00000"/>
                </a:solidFill>
                <a:latin typeface="Arial"/>
                <a:ea typeface="Microsoft YaHei"/>
                <a:cs typeface="+mn-ea"/>
                <a:sym typeface="+mn-lt"/>
              </a:rPr>
              <a:t>新民主主义的基本纲领</a:t>
            </a:r>
          </a:p>
        </p:txBody>
      </p:sp>
      <p:cxnSp>
        <p:nvCxnSpPr>
          <p:cNvPr id="28" name="直接连接符 27">
            <a:extLst>
              <a:ext uri="{FF2B5EF4-FFF2-40B4-BE49-F238E27FC236}">
                <a16:creationId xmlns:a16="http://schemas.microsoft.com/office/drawing/2014/main" id="{42A08A7B-CEAB-4806-8C76-F96280BCEB15}"/>
              </a:ext>
            </a:extLst>
          </p:cNvPr>
          <p:cNvCxnSpPr>
            <a:cxnSpLocks/>
          </p:cNvCxnSpPr>
          <p:nvPr/>
        </p:nvCxnSpPr>
        <p:spPr>
          <a:xfrm>
            <a:off x="638175" y="906463"/>
            <a:ext cx="109093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0421" name="图片 60">
            <a:hlinkClick r:id="rId2" action="ppaction://hlinksldjump"/>
            <a:extLst>
              <a:ext uri="{FF2B5EF4-FFF2-40B4-BE49-F238E27FC236}">
                <a16:creationId xmlns:a16="http://schemas.microsoft.com/office/drawing/2014/main" id="{B8096372-D163-4548-ACD4-956EC0B6A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5513" y="5854700"/>
            <a:ext cx="6667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组合 3">
            <a:extLst>
              <a:ext uri="{FF2B5EF4-FFF2-40B4-BE49-F238E27FC236}">
                <a16:creationId xmlns:a16="http://schemas.microsoft.com/office/drawing/2014/main" id="{ED4EC55F-364A-4FC1-B50C-6ECDF5831A01}"/>
              </a:ext>
            </a:extLst>
          </p:cNvPr>
          <p:cNvGrpSpPr>
            <a:grpSpLocks/>
          </p:cNvGrpSpPr>
          <p:nvPr/>
        </p:nvGrpSpPr>
        <p:grpSpPr bwMode="auto">
          <a:xfrm>
            <a:off x="1063625" y="2260600"/>
            <a:ext cx="4295775" cy="2900363"/>
            <a:chOff x="785813" y="1925638"/>
            <a:chExt cx="4381500" cy="2900362"/>
          </a:xfrm>
        </p:grpSpPr>
        <p:sp>
          <p:nvSpPr>
            <p:cNvPr id="82953" name="矩形 15">
              <a:extLst>
                <a:ext uri="{FF2B5EF4-FFF2-40B4-BE49-F238E27FC236}">
                  <a16:creationId xmlns:a16="http://schemas.microsoft.com/office/drawing/2014/main" id="{5F2915F1-35C1-461B-9478-E2761FB51C35}"/>
                </a:ext>
              </a:extLst>
            </p:cNvPr>
            <p:cNvSpPr>
              <a:spLocks noChangeArrowheads="1"/>
            </p:cNvSpPr>
            <p:nvPr/>
          </p:nvSpPr>
          <p:spPr bwMode="auto">
            <a:xfrm>
              <a:off x="3163888" y="3087688"/>
              <a:ext cx="2003425" cy="576262"/>
            </a:xfrm>
            <a:prstGeom prst="rect">
              <a:avLst/>
            </a:prstGeom>
            <a:gradFill rotWithShape="0">
              <a:gsLst>
                <a:gs pos="0">
                  <a:srgbClr val="665299"/>
                </a:gs>
                <a:gs pos="100000">
                  <a:srgbClr val="9476AA"/>
                </a:gs>
              </a:gsLst>
              <a:lin ang="0"/>
            </a:gra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endParaRPr lang="ko-KR" altLang="en-US">
                <a:solidFill>
                  <a:schemeClr val="bg1"/>
                </a:solidFill>
                <a:latin typeface="黑体" panose="02010609060101010101" pitchFamily="49" charset="-122"/>
                <a:ea typeface="楷体_GB2312" pitchFamily="49" charset="-122"/>
                <a:sym typeface="黑体" panose="02010609060101010101" pitchFamily="49" charset="-122"/>
              </a:endParaRPr>
            </a:p>
          </p:txBody>
        </p:sp>
        <p:sp>
          <p:nvSpPr>
            <p:cNvPr id="82954" name="矩形 20">
              <a:extLst>
                <a:ext uri="{FF2B5EF4-FFF2-40B4-BE49-F238E27FC236}">
                  <a16:creationId xmlns:a16="http://schemas.microsoft.com/office/drawing/2014/main" id="{FCF6D039-9325-4B93-AC49-ADAAE9CB91F6}"/>
                </a:ext>
              </a:extLst>
            </p:cNvPr>
            <p:cNvSpPr>
              <a:spLocks noChangeArrowheads="1"/>
            </p:cNvSpPr>
            <p:nvPr/>
          </p:nvSpPr>
          <p:spPr bwMode="auto">
            <a:xfrm>
              <a:off x="3135313" y="1925638"/>
              <a:ext cx="2003425" cy="576262"/>
            </a:xfrm>
            <a:prstGeom prst="rect">
              <a:avLst/>
            </a:prstGeom>
            <a:gradFill rotWithShape="0">
              <a:gsLst>
                <a:gs pos="0">
                  <a:srgbClr val="F36729"/>
                </a:gs>
                <a:gs pos="100000">
                  <a:srgbClr val="F89A20"/>
                </a:gs>
              </a:gsLst>
              <a:lin ang="0"/>
            </a:gra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endParaRPr lang="ko-KR" altLang="en-US">
                <a:solidFill>
                  <a:schemeClr val="bg1"/>
                </a:solidFill>
                <a:latin typeface="黑体" panose="02010609060101010101" pitchFamily="49" charset="-122"/>
                <a:ea typeface="楷体_GB2312" pitchFamily="49" charset="-122"/>
                <a:sym typeface="黑体" panose="02010609060101010101" pitchFamily="49" charset="-122"/>
              </a:endParaRPr>
            </a:p>
          </p:txBody>
        </p:sp>
        <p:sp>
          <p:nvSpPr>
            <p:cNvPr id="24" name="文本框 21">
              <a:extLst>
                <a:ext uri="{FF2B5EF4-FFF2-40B4-BE49-F238E27FC236}">
                  <a16:creationId xmlns:a16="http://schemas.microsoft.com/office/drawing/2014/main" id="{843FEF19-EE2A-4A58-8627-6A2BA5DFC301}"/>
                </a:ext>
              </a:extLst>
            </p:cNvPr>
            <p:cNvSpPr txBox="1">
              <a:spLocks noChangeAspect="1"/>
            </p:cNvSpPr>
            <p:nvPr/>
          </p:nvSpPr>
          <p:spPr bwMode="auto">
            <a:xfrm>
              <a:off x="3169245" y="1984376"/>
              <a:ext cx="1951112" cy="460375"/>
            </a:xfrm>
            <a:prstGeom prst="rect">
              <a:avLst/>
            </a:prstGeom>
            <a:noFill/>
            <a:ln>
              <a:noFill/>
            </a:ln>
          </p:spPr>
          <p:txBody>
            <a:bodyPr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400" b="1" dirty="0">
                  <a:solidFill>
                    <a:schemeClr val="bg1"/>
                  </a:solidFill>
                  <a:effectLst>
                    <a:outerShdw blurRad="38100" dist="38100" dir="2700000" algn="tl">
                      <a:srgbClr val="000000">
                        <a:alpha val="43137"/>
                      </a:srgbClr>
                    </a:outerShdw>
                  </a:effectLst>
                  <a:latin typeface="+mj-ea"/>
                  <a:ea typeface="+mj-ea"/>
                  <a:sym typeface="黑体" panose="02010609060101010101" pitchFamily="49" charset="-122"/>
                </a:rPr>
                <a:t>统一战线</a:t>
              </a:r>
            </a:p>
          </p:txBody>
        </p:sp>
        <p:sp>
          <p:nvSpPr>
            <p:cNvPr id="82956" name="矩形 22">
              <a:extLst>
                <a:ext uri="{FF2B5EF4-FFF2-40B4-BE49-F238E27FC236}">
                  <a16:creationId xmlns:a16="http://schemas.microsoft.com/office/drawing/2014/main" id="{969BFC0D-482E-4069-89E3-01DF6B014937}"/>
                </a:ext>
              </a:extLst>
            </p:cNvPr>
            <p:cNvSpPr>
              <a:spLocks noChangeArrowheads="1"/>
            </p:cNvSpPr>
            <p:nvPr/>
          </p:nvSpPr>
          <p:spPr bwMode="auto">
            <a:xfrm>
              <a:off x="3144838" y="4251325"/>
              <a:ext cx="2003425" cy="574675"/>
            </a:xfrm>
            <a:prstGeom prst="rect">
              <a:avLst/>
            </a:prstGeom>
            <a:gradFill rotWithShape="0">
              <a:gsLst>
                <a:gs pos="0">
                  <a:srgbClr val="2A9CA7"/>
                </a:gs>
                <a:gs pos="100000">
                  <a:srgbClr val="74C1CB"/>
                </a:gs>
              </a:gsLst>
              <a:lin ang="0"/>
            </a:gra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endParaRPr lang="ko-KR" altLang="en-US">
                <a:solidFill>
                  <a:schemeClr val="bg1"/>
                </a:solidFill>
                <a:latin typeface="黑体" panose="02010609060101010101" pitchFamily="49" charset="-122"/>
                <a:ea typeface="楷体_GB2312" pitchFamily="49" charset="-122"/>
                <a:sym typeface="黑体" panose="02010609060101010101" pitchFamily="49" charset="-122"/>
              </a:endParaRPr>
            </a:p>
          </p:txBody>
        </p:sp>
        <p:sp>
          <p:nvSpPr>
            <p:cNvPr id="26" name="文本框 23">
              <a:extLst>
                <a:ext uri="{FF2B5EF4-FFF2-40B4-BE49-F238E27FC236}">
                  <a16:creationId xmlns:a16="http://schemas.microsoft.com/office/drawing/2014/main" id="{83586A61-1A6E-4338-A1C0-18939BE2869A}"/>
                </a:ext>
              </a:extLst>
            </p:cNvPr>
            <p:cNvSpPr txBox="1">
              <a:spLocks noChangeArrowheads="1"/>
            </p:cNvSpPr>
            <p:nvPr/>
          </p:nvSpPr>
          <p:spPr bwMode="auto">
            <a:xfrm>
              <a:off x="3178960" y="4308475"/>
              <a:ext cx="1949492" cy="460375"/>
            </a:xfrm>
            <a:prstGeom prst="rect">
              <a:avLst/>
            </a:prstGeom>
            <a:noFill/>
            <a:ln>
              <a:noFill/>
            </a:ln>
          </p:spPr>
          <p:txBody>
            <a:bodyPr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400" b="1" dirty="0">
                  <a:solidFill>
                    <a:schemeClr val="bg1"/>
                  </a:solidFill>
                  <a:effectLst>
                    <a:outerShdw blurRad="38100" dist="38100" dir="2700000" algn="tl">
                      <a:srgbClr val="000000">
                        <a:alpha val="43137"/>
                      </a:srgbClr>
                    </a:outerShdw>
                  </a:effectLst>
                  <a:latin typeface="+mj-ea"/>
                  <a:ea typeface="+mj-ea"/>
                  <a:sym typeface="黑体" panose="02010609060101010101" pitchFamily="49" charset="-122"/>
                </a:rPr>
                <a:t>党的建设</a:t>
              </a:r>
              <a:endParaRPr lang="ko-KR" altLang="en-US" sz="2400" b="1" dirty="0">
                <a:solidFill>
                  <a:schemeClr val="bg1"/>
                </a:solidFill>
                <a:effectLst>
                  <a:outerShdw blurRad="38100" dist="38100" dir="2700000" algn="tl">
                    <a:srgbClr val="000000">
                      <a:alpha val="43137"/>
                    </a:srgbClr>
                  </a:outerShdw>
                </a:effectLst>
                <a:latin typeface="+mj-ea"/>
                <a:ea typeface="+mj-ea"/>
                <a:sym typeface="黑体" panose="02010609060101010101" pitchFamily="49" charset="-122"/>
              </a:endParaRPr>
            </a:p>
          </p:txBody>
        </p:sp>
        <p:sp>
          <p:nvSpPr>
            <p:cNvPr id="27" name="矩形 26">
              <a:extLst>
                <a:ext uri="{FF2B5EF4-FFF2-40B4-BE49-F238E27FC236}">
                  <a16:creationId xmlns:a16="http://schemas.microsoft.com/office/drawing/2014/main" id="{238A3455-3B99-460D-B4D4-455522463A52}"/>
                </a:ext>
              </a:extLst>
            </p:cNvPr>
            <p:cNvSpPr/>
            <p:nvPr/>
          </p:nvSpPr>
          <p:spPr bwMode="auto">
            <a:xfrm>
              <a:off x="785813" y="3052763"/>
              <a:ext cx="1547936" cy="647700"/>
            </a:xfrm>
            <a:prstGeom prst="rect">
              <a:avLst/>
            </a:prstGeom>
            <a:gradFill>
              <a:gsLst>
                <a:gs pos="100000">
                  <a:srgbClr val="FF5757"/>
                </a:gs>
                <a:gs pos="0">
                  <a:srgbClr val="FF0000"/>
                </a:gs>
              </a:gsLst>
              <a:lin ang="0" scaled="0"/>
            </a:gradFill>
            <a:ln w="9525" cap="flat" cmpd="sng" algn="ctr">
              <a:noFill/>
              <a:prstDash val="solid"/>
              <a:round/>
              <a:headEnd type="none" w="med" len="med"/>
              <a:tailEnd type="none" w="med" len="med"/>
            </a:ln>
            <a:effectLst/>
          </p:spPr>
          <p:txBody>
            <a:bodyPr>
              <a:spAutoFit/>
            </a:bodyPr>
            <a:lstStyle/>
            <a:p>
              <a:pPr>
                <a:spcBef>
                  <a:spcPct val="50000"/>
                </a:spcBef>
                <a:defRPr/>
              </a:pPr>
              <a:endParaRPr lang="zh-CN" altLang="en-US">
                <a:effectLst>
                  <a:outerShdw blurRad="38100" dist="38100" dir="2700000" algn="tl">
                    <a:srgbClr val="000000">
                      <a:alpha val="43137"/>
                    </a:srgbClr>
                  </a:outerShdw>
                </a:effectLst>
              </a:endParaRPr>
            </a:p>
          </p:txBody>
        </p:sp>
        <p:sp>
          <p:nvSpPr>
            <p:cNvPr id="28" name="文本框 29">
              <a:extLst>
                <a:ext uri="{FF2B5EF4-FFF2-40B4-BE49-F238E27FC236}">
                  <a16:creationId xmlns:a16="http://schemas.microsoft.com/office/drawing/2014/main" id="{C491BF59-259E-4DAC-9A14-E86B63987F5C}"/>
                </a:ext>
              </a:extLst>
            </p:cNvPr>
            <p:cNvSpPr txBox="1">
              <a:spLocks noChangeArrowheads="1"/>
            </p:cNvSpPr>
            <p:nvPr/>
          </p:nvSpPr>
          <p:spPr bwMode="auto">
            <a:xfrm>
              <a:off x="852200" y="3144838"/>
              <a:ext cx="1416782" cy="461963"/>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kumimoji="1" lang="zh-CN" altLang="en-US" sz="2400" b="1" dirty="0">
                  <a:solidFill>
                    <a:schemeClr val="bg1"/>
                  </a:solidFill>
                  <a:effectLst>
                    <a:outerShdw blurRad="38100" dist="38100" dir="2700000" algn="tl">
                      <a:srgbClr val="000000">
                        <a:alpha val="43137"/>
                      </a:srgbClr>
                    </a:outerShdw>
                  </a:effectLst>
                  <a:latin typeface="+mj-ea"/>
                  <a:ea typeface="+mj-ea"/>
                  <a:sym typeface="黑体" panose="02010609060101010101" pitchFamily="49" charset="-122"/>
                </a:rPr>
                <a:t>三大法宝</a:t>
              </a:r>
            </a:p>
          </p:txBody>
        </p:sp>
        <p:cxnSp>
          <p:nvCxnSpPr>
            <p:cNvPr id="82960" name="直接连接符 28">
              <a:extLst>
                <a:ext uri="{FF2B5EF4-FFF2-40B4-BE49-F238E27FC236}">
                  <a16:creationId xmlns:a16="http://schemas.microsoft.com/office/drawing/2014/main" id="{955E89E8-AB1C-4F1B-B8A2-65DBC2712B70}"/>
                </a:ext>
              </a:extLst>
            </p:cNvPr>
            <p:cNvCxnSpPr>
              <a:cxnSpLocks noChangeShapeType="1"/>
            </p:cNvCxnSpPr>
            <p:nvPr/>
          </p:nvCxnSpPr>
          <p:spPr bwMode="auto">
            <a:xfrm>
              <a:off x="2730500" y="2214563"/>
              <a:ext cx="396875" cy="0"/>
            </a:xfrm>
            <a:prstGeom prst="line">
              <a:avLst/>
            </a:prstGeom>
            <a:noFill/>
            <a:ln w="15875" algn="ctr">
              <a:solidFill>
                <a:schemeClr val="bg1"/>
              </a:solidFill>
              <a:round/>
              <a:headEnd/>
              <a:tailEnd/>
            </a:ln>
            <a:extLst>
              <a:ext uri="{909E8E84-426E-40DD-AFC4-6F175D3DCCD1}">
                <a14:hiddenFill xmlns:a14="http://schemas.microsoft.com/office/drawing/2010/main">
                  <a:noFill/>
                </a14:hiddenFill>
              </a:ext>
            </a:extLst>
          </p:spPr>
        </p:cxnSp>
        <p:cxnSp>
          <p:nvCxnSpPr>
            <p:cNvPr id="82961" name="直接连接符 29">
              <a:extLst>
                <a:ext uri="{FF2B5EF4-FFF2-40B4-BE49-F238E27FC236}">
                  <a16:creationId xmlns:a16="http://schemas.microsoft.com/office/drawing/2014/main" id="{F846ACAC-10B8-4E80-B476-808EA571DBFA}"/>
                </a:ext>
              </a:extLst>
            </p:cNvPr>
            <p:cNvCxnSpPr>
              <a:cxnSpLocks/>
              <a:endCxn id="82953" idx="1"/>
            </p:cNvCxnSpPr>
            <p:nvPr/>
          </p:nvCxnSpPr>
          <p:spPr bwMode="auto">
            <a:xfrm flipV="1">
              <a:off x="2317750" y="3375026"/>
              <a:ext cx="846138" cy="1587"/>
            </a:xfrm>
            <a:prstGeom prst="line">
              <a:avLst/>
            </a:prstGeom>
            <a:noFill/>
            <a:ln w="15875" algn="ctr">
              <a:solidFill>
                <a:schemeClr val="bg1"/>
              </a:solidFill>
              <a:round/>
              <a:headEnd/>
              <a:tailEnd/>
            </a:ln>
            <a:extLst>
              <a:ext uri="{909E8E84-426E-40DD-AFC4-6F175D3DCCD1}">
                <a14:hiddenFill xmlns:a14="http://schemas.microsoft.com/office/drawing/2010/main">
                  <a:noFill/>
                </a14:hiddenFill>
              </a:ext>
            </a:extLst>
          </p:spPr>
        </p:cxnSp>
        <p:cxnSp>
          <p:nvCxnSpPr>
            <p:cNvPr id="82962" name="直接连接符 30">
              <a:extLst>
                <a:ext uri="{FF2B5EF4-FFF2-40B4-BE49-F238E27FC236}">
                  <a16:creationId xmlns:a16="http://schemas.microsoft.com/office/drawing/2014/main" id="{D42AA9BC-AA44-4DE5-BBA3-A9155686A3F5}"/>
                </a:ext>
              </a:extLst>
            </p:cNvPr>
            <p:cNvCxnSpPr>
              <a:cxnSpLocks noChangeShapeType="1"/>
            </p:cNvCxnSpPr>
            <p:nvPr/>
          </p:nvCxnSpPr>
          <p:spPr bwMode="auto">
            <a:xfrm>
              <a:off x="2730500" y="4538662"/>
              <a:ext cx="396875" cy="0"/>
            </a:xfrm>
            <a:prstGeom prst="line">
              <a:avLst/>
            </a:prstGeom>
            <a:noFill/>
            <a:ln w="15875" algn="ctr">
              <a:solidFill>
                <a:schemeClr val="bg1"/>
              </a:solidFill>
              <a:round/>
              <a:headEnd/>
              <a:tailEnd/>
            </a:ln>
            <a:extLst>
              <a:ext uri="{909E8E84-426E-40DD-AFC4-6F175D3DCCD1}">
                <a14:hiddenFill xmlns:a14="http://schemas.microsoft.com/office/drawing/2010/main">
                  <a:noFill/>
                </a14:hiddenFill>
              </a:ext>
            </a:extLst>
          </p:spPr>
        </p:cxnSp>
        <p:cxnSp>
          <p:nvCxnSpPr>
            <p:cNvPr id="82963" name="直接连接符 31">
              <a:extLst>
                <a:ext uri="{FF2B5EF4-FFF2-40B4-BE49-F238E27FC236}">
                  <a16:creationId xmlns:a16="http://schemas.microsoft.com/office/drawing/2014/main" id="{91223EAA-BFD9-4607-92B5-163B626F57FA}"/>
                </a:ext>
              </a:extLst>
            </p:cNvPr>
            <p:cNvCxnSpPr>
              <a:cxnSpLocks noChangeShapeType="1"/>
            </p:cNvCxnSpPr>
            <p:nvPr/>
          </p:nvCxnSpPr>
          <p:spPr bwMode="auto">
            <a:xfrm>
              <a:off x="2730500" y="2214563"/>
              <a:ext cx="0" cy="2324099"/>
            </a:xfrm>
            <a:prstGeom prst="line">
              <a:avLst/>
            </a:prstGeom>
            <a:noFill/>
            <a:ln w="15875" algn="ctr">
              <a:solidFill>
                <a:schemeClr val="bg1"/>
              </a:solidFill>
              <a:round/>
              <a:headEnd/>
              <a:tailEnd/>
            </a:ln>
            <a:extLst>
              <a:ext uri="{909E8E84-426E-40DD-AFC4-6F175D3DCCD1}">
                <a14:hiddenFill xmlns:a14="http://schemas.microsoft.com/office/drawing/2010/main">
                  <a:noFill/>
                </a14:hiddenFill>
              </a:ext>
            </a:extLst>
          </p:spPr>
        </p:cxnSp>
        <p:sp>
          <p:nvSpPr>
            <p:cNvPr id="33" name="文本框 21">
              <a:extLst>
                <a:ext uri="{FF2B5EF4-FFF2-40B4-BE49-F238E27FC236}">
                  <a16:creationId xmlns:a16="http://schemas.microsoft.com/office/drawing/2014/main" id="{69728869-E558-421B-94EF-CFBDEB014861}"/>
                </a:ext>
              </a:extLst>
            </p:cNvPr>
            <p:cNvSpPr txBox="1">
              <a:spLocks noChangeAspect="1"/>
            </p:cNvSpPr>
            <p:nvPr/>
          </p:nvSpPr>
          <p:spPr bwMode="auto">
            <a:xfrm>
              <a:off x="3196772" y="3157538"/>
              <a:ext cx="1951111" cy="425450"/>
            </a:xfrm>
            <a:prstGeom prst="rect">
              <a:avLst/>
            </a:prstGeom>
            <a:noFill/>
            <a:ln>
              <a:noFill/>
            </a:ln>
          </p:spPr>
          <p:txBody>
            <a:bodyPr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Bef>
                  <a:spcPct val="50000"/>
                </a:spcBef>
                <a:defRPr/>
              </a:pPr>
              <a:r>
                <a:rPr lang="zh-CN" altLang="en-US" sz="2400" b="1" dirty="0">
                  <a:solidFill>
                    <a:schemeClr val="bg1"/>
                  </a:solidFill>
                  <a:effectLst>
                    <a:outerShdw blurRad="38100" dist="38100" dir="2700000" algn="tl">
                      <a:srgbClr val="000000">
                        <a:alpha val="43137"/>
                      </a:srgbClr>
                    </a:outerShdw>
                  </a:effectLst>
                  <a:latin typeface="+mj-ea"/>
                  <a:ea typeface="+mj-ea"/>
                  <a:sym typeface="黑体" panose="02010609060101010101" pitchFamily="49" charset="-122"/>
                </a:rPr>
                <a:t>武装斗争</a:t>
              </a:r>
            </a:p>
          </p:txBody>
        </p:sp>
      </p:grpSp>
      <p:sp>
        <p:nvSpPr>
          <p:cNvPr id="34" name="文本框 33">
            <a:extLst>
              <a:ext uri="{FF2B5EF4-FFF2-40B4-BE49-F238E27FC236}">
                <a16:creationId xmlns:a16="http://schemas.microsoft.com/office/drawing/2014/main" id="{4F98701D-4DE3-43D2-A9F1-06E53DD46CC2}"/>
              </a:ext>
            </a:extLst>
          </p:cNvPr>
          <p:cNvSpPr txBox="1"/>
          <p:nvPr/>
        </p:nvSpPr>
        <p:spPr>
          <a:xfrm>
            <a:off x="1147763" y="255588"/>
            <a:ext cx="8594725" cy="555625"/>
          </a:xfrm>
          <a:prstGeom prst="rect">
            <a:avLst/>
          </a:prstGeom>
          <a:noFill/>
        </p:spPr>
        <p:txBody>
          <a:bodyPr>
            <a:spAutoFit/>
          </a:bodyPr>
          <a:lstStyle/>
          <a:p>
            <a:pPr algn="just" eaLnBrk="1" fontAlgn="auto" hangingPunct="1">
              <a:spcBef>
                <a:spcPts val="0"/>
              </a:spcBef>
              <a:spcAft>
                <a:spcPts val="0"/>
              </a:spcAft>
              <a:defRPr/>
            </a:pPr>
            <a:r>
              <a:rPr lang="zh-CN" altLang="en-US" sz="3000" b="1" dirty="0">
                <a:solidFill>
                  <a:srgbClr val="C00000"/>
                </a:solidFill>
                <a:latin typeface="Arial"/>
                <a:ea typeface="Microsoft YaHei"/>
                <a:cs typeface="+mn-ea"/>
                <a:sym typeface="+mn-lt"/>
              </a:rPr>
              <a:t>新民主主义革命的三大法宝</a:t>
            </a:r>
          </a:p>
        </p:txBody>
      </p:sp>
      <p:cxnSp>
        <p:nvCxnSpPr>
          <p:cNvPr id="39" name="直接连接符 38">
            <a:extLst>
              <a:ext uri="{FF2B5EF4-FFF2-40B4-BE49-F238E27FC236}">
                <a16:creationId xmlns:a16="http://schemas.microsoft.com/office/drawing/2014/main" id="{C2FDED21-6234-4646-9F17-BE870DCF3FA2}"/>
              </a:ext>
            </a:extLst>
          </p:cNvPr>
          <p:cNvCxnSpPr>
            <a:cxnSpLocks/>
          </p:cNvCxnSpPr>
          <p:nvPr/>
        </p:nvCxnSpPr>
        <p:spPr>
          <a:xfrm>
            <a:off x="638175" y="906463"/>
            <a:ext cx="109093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2949" name="图片 2">
            <a:extLst>
              <a:ext uri="{FF2B5EF4-FFF2-40B4-BE49-F238E27FC236}">
                <a16:creationId xmlns:a16="http://schemas.microsoft.com/office/drawing/2014/main" id="{4DF64324-657A-490F-B656-7606C80D9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725" y="1636713"/>
            <a:ext cx="6103938"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a:extLst>
              <a:ext uri="{FF2B5EF4-FFF2-40B4-BE49-F238E27FC236}">
                <a16:creationId xmlns:a16="http://schemas.microsoft.com/office/drawing/2014/main" id="{5827C688-956E-4943-A670-68E925A731F6}"/>
              </a:ext>
            </a:extLst>
          </p:cNvPr>
          <p:cNvCxnSpPr>
            <a:cxnSpLocks/>
          </p:cNvCxnSpPr>
          <p:nvPr/>
        </p:nvCxnSpPr>
        <p:spPr>
          <a:xfrm flipV="1">
            <a:off x="2581275" y="3698875"/>
            <a:ext cx="846138" cy="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连接符: 肘形 6">
            <a:extLst>
              <a:ext uri="{FF2B5EF4-FFF2-40B4-BE49-F238E27FC236}">
                <a16:creationId xmlns:a16="http://schemas.microsoft.com/office/drawing/2014/main" id="{B6BDEC1A-3A9E-4641-B199-1F505EE8F752}"/>
              </a:ext>
            </a:extLst>
          </p:cNvPr>
          <p:cNvCxnSpPr>
            <a:endCxn id="24" idx="1"/>
          </p:cNvCxnSpPr>
          <p:nvPr/>
        </p:nvCxnSpPr>
        <p:spPr>
          <a:xfrm rot="5400000" flipH="1" flipV="1">
            <a:off x="2605881" y="2885282"/>
            <a:ext cx="1128713" cy="4572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 name="连接符: 肘形 8">
            <a:extLst>
              <a:ext uri="{FF2B5EF4-FFF2-40B4-BE49-F238E27FC236}">
                <a16:creationId xmlns:a16="http://schemas.microsoft.com/office/drawing/2014/main" id="{588079C1-CBCA-44AB-8099-5D9B73C62684}"/>
              </a:ext>
            </a:extLst>
          </p:cNvPr>
          <p:cNvCxnSpPr>
            <a:endCxn id="26" idx="1"/>
          </p:cNvCxnSpPr>
          <p:nvPr/>
        </p:nvCxnSpPr>
        <p:spPr>
          <a:xfrm rot="16200000" flipH="1">
            <a:off x="2584451" y="4049712"/>
            <a:ext cx="1179512" cy="468313"/>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4">
            <a:extLst>
              <a:ext uri="{FF2B5EF4-FFF2-40B4-BE49-F238E27FC236}">
                <a16:creationId xmlns:a16="http://schemas.microsoft.com/office/drawing/2014/main" id="{25B6D3BA-2701-4A4F-9598-6CBED0779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222" r="6528"/>
          <a:stretch>
            <a:fillRect/>
          </a:stretch>
        </p:blipFill>
        <p:spPr bwMode="auto">
          <a:xfrm>
            <a:off x="1015134" y="1061664"/>
            <a:ext cx="3630638" cy="482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7D322CB6-C564-48F4-B8CB-794E649E36EB}"/>
              </a:ext>
            </a:extLst>
          </p:cNvPr>
          <p:cNvSpPr/>
          <p:nvPr/>
        </p:nvSpPr>
        <p:spPr>
          <a:xfrm>
            <a:off x="395288" y="403225"/>
            <a:ext cx="11304587" cy="6051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a:extLst>
              <a:ext uri="{FF2B5EF4-FFF2-40B4-BE49-F238E27FC236}">
                <a16:creationId xmlns:a16="http://schemas.microsoft.com/office/drawing/2014/main" id="{18A1244F-6AE1-4D22-8D77-57DD63AAD330}"/>
              </a:ext>
            </a:extLst>
          </p:cNvPr>
          <p:cNvSpPr txBox="1">
            <a:spLocks noChangeArrowheads="1"/>
          </p:cNvSpPr>
          <p:nvPr/>
        </p:nvSpPr>
        <p:spPr bwMode="auto">
          <a:xfrm>
            <a:off x="5368925" y="2185988"/>
            <a:ext cx="612775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a:t>什么是新民主主义革命的总路线？如何理解新民主主义革命的领导权问题？</a:t>
            </a:r>
          </a:p>
          <a:p>
            <a:pPr algn="just">
              <a:lnSpc>
                <a:spcPct val="120000"/>
              </a:lnSpc>
              <a:spcBef>
                <a:spcPts val="1400"/>
              </a:spcBef>
              <a:buFont typeface="Arial" panose="020B0604020202020204" pitchFamily="34" charset="0"/>
              <a:buAutoNum type="arabicPeriod"/>
            </a:pPr>
            <a:r>
              <a:rPr lang="zh-CN" altLang="en-US" sz="2400"/>
              <a:t>新民主主义基本纲领的主要内容是什么？</a:t>
            </a:r>
            <a:endParaRPr lang="en-US" altLang="zh-CN" sz="2400"/>
          </a:p>
          <a:p>
            <a:pPr algn="just">
              <a:lnSpc>
                <a:spcPct val="120000"/>
              </a:lnSpc>
              <a:spcBef>
                <a:spcPts val="1400"/>
              </a:spcBef>
              <a:buFont typeface="Arial" panose="020B0604020202020204" pitchFamily="34" charset="0"/>
              <a:buAutoNum type="arabicPeriod" startAt="3"/>
            </a:pPr>
            <a:r>
              <a:rPr lang="zh-CN" altLang="en-US" sz="2400"/>
              <a:t>如何认识中国革命走农村包围城市、武装夺取政权道路的必要性及重大意义？</a:t>
            </a:r>
          </a:p>
          <a:p>
            <a:pPr algn="just">
              <a:lnSpc>
                <a:spcPct val="120000"/>
              </a:lnSpc>
              <a:spcBef>
                <a:spcPts val="1400"/>
              </a:spcBef>
              <a:buFont typeface="Arial" panose="020B0604020202020204" pitchFamily="34" charset="0"/>
              <a:buAutoNum type="arabicPeriod" startAt="3"/>
            </a:pPr>
            <a:r>
              <a:rPr lang="zh-CN" altLang="en-US" sz="2400"/>
              <a:t>如何理解新民主主义革命的三大法宝及其相互关系？</a:t>
            </a:r>
          </a:p>
        </p:txBody>
      </p:sp>
      <p:sp>
        <p:nvSpPr>
          <p:cNvPr id="22" name="文本框 21">
            <a:extLst>
              <a:ext uri="{FF2B5EF4-FFF2-40B4-BE49-F238E27FC236}">
                <a16:creationId xmlns:a16="http://schemas.microsoft.com/office/drawing/2014/main" id="{421B8AD0-218B-4CFD-B617-21A9BC53E16F}"/>
              </a:ext>
            </a:extLst>
          </p:cNvPr>
          <p:cNvSpPr txBox="1"/>
          <p:nvPr/>
        </p:nvSpPr>
        <p:spPr>
          <a:xfrm>
            <a:off x="6872301" y="863649"/>
            <a:ext cx="3121152" cy="862013"/>
          </a:xfrm>
          <a:prstGeom prst="rect">
            <a:avLst/>
          </a:prstGeom>
          <a:noFill/>
        </p:spPr>
        <p:txBody>
          <a:bodyPr>
            <a:spAutoFit/>
          </a:bodyPr>
          <a:lstStyle/>
          <a:p>
            <a:pPr algn="ctr" defTabSz="457200">
              <a:defRPr/>
            </a:pPr>
            <a:r>
              <a:rPr lang="zh-CN" altLang="en-US"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rPr>
              <a:t>思 考 题</a:t>
            </a:r>
            <a:endParaRPr lang="en-US" altLang="zh-CN"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灯片编号占位符 2">
            <a:extLst>
              <a:ext uri="{FF2B5EF4-FFF2-40B4-BE49-F238E27FC236}">
                <a16:creationId xmlns:a16="http://schemas.microsoft.com/office/drawing/2014/main" id="{5EA200A9-F1D9-47E1-831F-988248D22C24}"/>
              </a:ext>
            </a:extLst>
          </p:cNvPr>
          <p:cNvSpPr>
            <a:spLocks noGrp="1" noChangeArrowheads="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2E1B2091-ECAF-4BA2-812C-E45E3F4E0EC9}" type="slidenum">
              <a:rPr lang="en-US" altLang="zh-CN" smtClean="0"/>
              <a:pPr/>
              <a:t>14</a:t>
            </a:fld>
            <a:endParaRPr lang="zh-CN" altLang="en-US"/>
          </a:p>
        </p:txBody>
      </p:sp>
      <p:sp>
        <p:nvSpPr>
          <p:cNvPr id="6" name="文本框 5">
            <a:extLst>
              <a:ext uri="{FF2B5EF4-FFF2-40B4-BE49-F238E27FC236}">
                <a16:creationId xmlns:a16="http://schemas.microsoft.com/office/drawing/2014/main" id="{2018B4EA-1E90-4D86-9397-A0675A6AE91B}"/>
              </a:ext>
            </a:extLst>
          </p:cNvPr>
          <p:cNvSpPr txBox="1"/>
          <p:nvPr/>
        </p:nvSpPr>
        <p:spPr>
          <a:xfrm>
            <a:off x="132096" y="466618"/>
            <a:ext cx="3620022" cy="707886"/>
          </a:xfrm>
          <a:prstGeom prst="rect">
            <a:avLst/>
          </a:prstGeom>
          <a:noFill/>
        </p:spPr>
        <p:txBody>
          <a:bodyPr>
            <a:spAutoFit/>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4000" b="1" dirty="0">
                <a:solidFill>
                  <a:srgbClr val="FF0000"/>
                </a:solidFill>
                <a:effectLst>
                  <a:outerShdw blurRad="38100" dist="38100" dir="2700000" algn="tl">
                    <a:srgbClr val="000000">
                      <a:alpha val="43137"/>
                    </a:srgbClr>
                  </a:outerShdw>
                </a:effectLst>
                <a:latin typeface="Arial"/>
                <a:ea typeface="微软雅黑"/>
              </a:rPr>
              <a:t>第三章</a:t>
            </a:r>
          </a:p>
        </p:txBody>
      </p:sp>
      <p:sp>
        <p:nvSpPr>
          <p:cNvPr id="7" name="文本框 6">
            <a:extLst>
              <a:ext uri="{FF2B5EF4-FFF2-40B4-BE49-F238E27FC236}">
                <a16:creationId xmlns:a16="http://schemas.microsoft.com/office/drawing/2014/main" id="{8BD2765D-F7F0-4C85-8265-B9E76AFEF7FC}"/>
              </a:ext>
            </a:extLst>
          </p:cNvPr>
          <p:cNvSpPr txBox="1"/>
          <p:nvPr/>
        </p:nvSpPr>
        <p:spPr>
          <a:xfrm>
            <a:off x="3279977" y="1120516"/>
            <a:ext cx="8249610" cy="964944"/>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defTabSz="457200" eaLnBrk="1" fontAlgn="auto" hangingPunct="1">
              <a:lnSpc>
                <a:spcPct val="114000"/>
              </a:lnSpc>
              <a:spcBef>
                <a:spcPts val="0"/>
              </a:spcBef>
              <a:spcAft>
                <a:spcPts val="0"/>
              </a:spcAft>
              <a:defRPr/>
            </a:pPr>
            <a:r>
              <a:rPr lang="zh-CN" altLang="en-US" sz="5400" b="1" dirty="0">
                <a:solidFill>
                  <a:srgbClr val="A50021"/>
                </a:solidFill>
                <a:latin typeface="Century Gothic" panose="020B0502020202020204" pitchFamily="34" charset="0"/>
                <a:ea typeface="微软雅黑"/>
              </a:rPr>
              <a:t>社会主义改造理论</a:t>
            </a:r>
          </a:p>
        </p:txBody>
      </p:sp>
      <p:grpSp>
        <p:nvGrpSpPr>
          <p:cNvPr id="8" name="组合 7">
            <a:extLst>
              <a:ext uri="{FF2B5EF4-FFF2-40B4-BE49-F238E27FC236}">
                <a16:creationId xmlns:a16="http://schemas.microsoft.com/office/drawing/2014/main" id="{70B09625-08B5-43B8-ADA0-C97DACB19511}"/>
              </a:ext>
            </a:extLst>
          </p:cNvPr>
          <p:cNvGrpSpPr>
            <a:grpSpLocks/>
          </p:cNvGrpSpPr>
          <p:nvPr/>
        </p:nvGrpSpPr>
        <p:grpSpPr bwMode="auto">
          <a:xfrm>
            <a:off x="2976750" y="2397427"/>
            <a:ext cx="7624763" cy="955675"/>
            <a:chOff x="6271846" y="1403984"/>
            <a:chExt cx="5580185" cy="955180"/>
          </a:xfrm>
        </p:grpSpPr>
        <p:sp>
          <p:nvSpPr>
            <p:cNvPr id="9" name="矩形 8">
              <a:extLst>
                <a:ext uri="{FF2B5EF4-FFF2-40B4-BE49-F238E27FC236}">
                  <a16:creationId xmlns:a16="http://schemas.microsoft.com/office/drawing/2014/main" id="{732AC4B6-DF8A-4A46-ABC7-EAD6FB924256}"/>
                </a:ext>
              </a:extLst>
            </p:cNvPr>
            <p:cNvSpPr/>
            <p:nvPr/>
          </p:nvSpPr>
          <p:spPr>
            <a:xfrm>
              <a:off x="6271846" y="1618186"/>
              <a:ext cx="1174593" cy="526777"/>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第一节</a:t>
              </a:r>
            </a:p>
          </p:txBody>
        </p:sp>
        <p:sp>
          <p:nvSpPr>
            <p:cNvPr id="10" name="文本框 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2" action="ppaction://hlinksldjump"/>
              <a:extLst>
                <a:ext uri="{FF2B5EF4-FFF2-40B4-BE49-F238E27FC236}">
                  <a16:creationId xmlns:a16="http://schemas.microsoft.com/office/drawing/2014/main" id="{BD0B42FD-4780-48FD-B28C-93877EB17A27}"/>
                </a:ext>
              </a:extLst>
            </p:cNvPr>
            <p:cNvSpPr txBox="1"/>
            <p:nvPr/>
          </p:nvSpPr>
          <p:spPr>
            <a:xfrm>
              <a:off x="7633490" y="1403984"/>
              <a:ext cx="4218541" cy="955180"/>
            </a:xfrm>
            <a:prstGeom prst="rect">
              <a:avLst/>
            </a:prstGeom>
            <a:noFill/>
            <a:ln>
              <a:noFill/>
            </a:ln>
          </p:spPr>
          <p:txBody>
            <a:bodyPr>
              <a:spAutoFit/>
            </a:bodyPr>
            <a:lstStyle/>
            <a:p>
              <a:pPr algn="just" defTabSz="457200" fontAlgn="auto">
                <a:spcBef>
                  <a:spcPts val="0"/>
                </a:spcBef>
                <a:spcAft>
                  <a:spcPts val="0"/>
                </a:spcAft>
                <a:defRPr/>
              </a:pPr>
              <a:r>
                <a:rPr lang="zh-CN" altLang="en-US" sz="2800" b="1" dirty="0">
                  <a:solidFill>
                    <a:schemeClr val="tx1">
                      <a:lumMod val="75000"/>
                      <a:lumOff val="25000"/>
                    </a:schemeClr>
                  </a:solidFill>
                  <a:cs typeface="+mn-ea"/>
                  <a:sym typeface="+mn-lt"/>
                </a:rPr>
                <a:t>从新民主主义到社会主义的转变</a:t>
              </a:r>
            </a:p>
          </p:txBody>
        </p:sp>
      </p:grpSp>
      <p:grpSp>
        <p:nvGrpSpPr>
          <p:cNvPr id="11" name="组合 10">
            <a:extLst>
              <a:ext uri="{FF2B5EF4-FFF2-40B4-BE49-F238E27FC236}">
                <a16:creationId xmlns:a16="http://schemas.microsoft.com/office/drawing/2014/main" id="{3DC22761-1922-4DE5-A51C-8EF2B11EE9ED}"/>
              </a:ext>
            </a:extLst>
          </p:cNvPr>
          <p:cNvGrpSpPr>
            <a:grpSpLocks/>
          </p:cNvGrpSpPr>
          <p:nvPr/>
        </p:nvGrpSpPr>
        <p:grpSpPr bwMode="auto">
          <a:xfrm>
            <a:off x="2954338" y="3717597"/>
            <a:ext cx="7027862" cy="954088"/>
            <a:chOff x="6271846" y="1399831"/>
            <a:chExt cx="5580185" cy="955200"/>
          </a:xfrm>
        </p:grpSpPr>
        <p:sp>
          <p:nvSpPr>
            <p:cNvPr id="12" name="矩形 11">
              <a:extLst>
                <a:ext uri="{FF2B5EF4-FFF2-40B4-BE49-F238E27FC236}">
                  <a16:creationId xmlns:a16="http://schemas.microsoft.com/office/drawing/2014/main" id="{640952B0-AA1A-424D-9425-099FFCE1092A}"/>
                </a:ext>
              </a:extLst>
            </p:cNvPr>
            <p:cNvSpPr/>
            <p:nvPr/>
          </p:nvSpPr>
          <p:spPr>
            <a:xfrm>
              <a:off x="6271846" y="1617572"/>
              <a:ext cx="1174776" cy="527664"/>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第二节</a:t>
              </a:r>
            </a:p>
          </p:txBody>
        </p:sp>
        <p:sp>
          <p:nvSpPr>
            <p:cNvPr id="13" name="文本框 1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3" action="ppaction://hlinksldjump"/>
              <a:extLst>
                <a:ext uri="{FF2B5EF4-FFF2-40B4-BE49-F238E27FC236}">
                  <a16:creationId xmlns:a16="http://schemas.microsoft.com/office/drawing/2014/main" id="{497D78C7-111A-4C46-8A06-2C2EDAAFF769}"/>
                </a:ext>
              </a:extLst>
            </p:cNvPr>
            <p:cNvSpPr txBox="1"/>
            <p:nvPr/>
          </p:nvSpPr>
          <p:spPr>
            <a:xfrm>
              <a:off x="7634434" y="1399831"/>
              <a:ext cx="4217597" cy="955200"/>
            </a:xfrm>
            <a:prstGeom prst="rect">
              <a:avLst/>
            </a:prstGeom>
            <a:noFill/>
          </p:spPr>
          <p:txBody>
            <a:bodyPr>
              <a:spAutoFit/>
            </a:bodyPr>
            <a:lstStyle/>
            <a:p>
              <a:pPr algn="just" eaLnBrk="1" fontAlgn="auto" hangingPunct="1">
                <a:spcBef>
                  <a:spcPts val="0"/>
                </a:spcBef>
                <a:spcAft>
                  <a:spcPts val="0"/>
                </a:spcAft>
                <a:defRPr/>
              </a:pPr>
              <a:r>
                <a:rPr lang="zh-CN" altLang="en-US" sz="2800" b="1" dirty="0">
                  <a:solidFill>
                    <a:schemeClr val="tx1">
                      <a:lumMod val="75000"/>
                      <a:lumOff val="25000"/>
                    </a:schemeClr>
                  </a:solidFill>
                  <a:cs typeface="+mn-ea"/>
                  <a:sym typeface="+mn-lt"/>
                </a:rPr>
                <a:t>社会主义改造道路和历史经验</a:t>
              </a:r>
            </a:p>
          </p:txBody>
        </p:sp>
      </p:grpSp>
      <p:grpSp>
        <p:nvGrpSpPr>
          <p:cNvPr id="14" name="组合 13">
            <a:extLst>
              <a:ext uri="{FF2B5EF4-FFF2-40B4-BE49-F238E27FC236}">
                <a16:creationId xmlns:a16="http://schemas.microsoft.com/office/drawing/2014/main" id="{3979D88C-B1A2-4C3F-9633-353466A2E2D6}"/>
              </a:ext>
            </a:extLst>
          </p:cNvPr>
          <p:cNvGrpSpPr>
            <a:grpSpLocks/>
          </p:cNvGrpSpPr>
          <p:nvPr/>
        </p:nvGrpSpPr>
        <p:grpSpPr bwMode="auto">
          <a:xfrm>
            <a:off x="2934167" y="5145205"/>
            <a:ext cx="6723063" cy="954087"/>
            <a:chOff x="6271846" y="1405418"/>
            <a:chExt cx="5228973" cy="952311"/>
          </a:xfrm>
        </p:grpSpPr>
        <p:sp>
          <p:nvSpPr>
            <p:cNvPr id="15" name="矩形 14">
              <a:extLst>
                <a:ext uri="{FF2B5EF4-FFF2-40B4-BE49-F238E27FC236}">
                  <a16:creationId xmlns:a16="http://schemas.microsoft.com/office/drawing/2014/main" id="{1E74B9F8-5537-4413-8BEE-9E5B06644890}"/>
                </a:ext>
              </a:extLst>
            </p:cNvPr>
            <p:cNvSpPr/>
            <p:nvPr/>
          </p:nvSpPr>
          <p:spPr>
            <a:xfrm>
              <a:off x="6271846" y="1617747"/>
              <a:ext cx="1174204" cy="52765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第三节</a:t>
              </a:r>
            </a:p>
          </p:txBody>
        </p:sp>
        <p:sp>
          <p:nvSpPr>
            <p:cNvPr id="16" name="文本框 1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EFC178A4-4F31-4DEE-A50C-36922E13251F}"/>
                </a:ext>
              </a:extLst>
            </p:cNvPr>
            <p:cNvSpPr txBox="1"/>
            <p:nvPr/>
          </p:nvSpPr>
          <p:spPr>
            <a:xfrm>
              <a:off x="7633725" y="1405418"/>
              <a:ext cx="3867094" cy="952311"/>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prstClr val="black">
                      <a:lumMod val="75000"/>
                      <a:lumOff val="25000"/>
                    </a:prstClr>
                  </a:solidFill>
                  <a:latin typeface="+mn-lt"/>
                  <a:ea typeface="+mn-ea"/>
                  <a:cs typeface="+mn-ea"/>
                  <a:sym typeface="+mn-lt"/>
                </a:rPr>
                <a:t>社会主义制度在中国的确立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5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Scale>
                                      <p:cBhvr>
                                        <p:cTn id="15" dur="75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750" decel="50000" fill="hold">
                                          <p:stCondLst>
                                            <p:cond delay="0"/>
                                          </p:stCondLst>
                                        </p:cTn>
                                        <p:tgtEl>
                                          <p:spTgt spid="8"/>
                                        </p:tgtEl>
                                        <p:attrNameLst>
                                          <p:attrName>ppt_x</p:attrName>
                                          <p:attrName>ppt_y</p:attrName>
                                        </p:attrNameLst>
                                      </p:cBhvr>
                                    </p:animMotion>
                                    <p:animEffect transition="in" filter="fade">
                                      <p:cBhvr>
                                        <p:cTn id="17" dur="750"/>
                                        <p:tgtEl>
                                          <p:spTgt spid="8"/>
                                        </p:tgtEl>
                                      </p:cBhvr>
                                    </p:animEffect>
                                  </p:childTnLst>
                                </p:cTn>
                              </p:par>
                            </p:childTnLst>
                          </p:cTn>
                        </p:par>
                        <p:par>
                          <p:cTn id="18" fill="hold">
                            <p:stCondLst>
                              <p:cond delay="1750"/>
                            </p:stCondLst>
                            <p:childTnLst>
                              <p:par>
                                <p:cTn id="19" presetID="5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75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750" decel="50000" fill="hold">
                                          <p:stCondLst>
                                            <p:cond delay="0"/>
                                          </p:stCondLst>
                                        </p:cTn>
                                        <p:tgtEl>
                                          <p:spTgt spid="11"/>
                                        </p:tgtEl>
                                        <p:attrNameLst>
                                          <p:attrName>ppt_x</p:attrName>
                                          <p:attrName>ppt_y</p:attrName>
                                        </p:attrNameLst>
                                      </p:cBhvr>
                                    </p:animMotion>
                                    <p:animEffect transition="in" filter="fade">
                                      <p:cBhvr>
                                        <p:cTn id="23" dur="750"/>
                                        <p:tgtEl>
                                          <p:spTgt spid="11"/>
                                        </p:tgtEl>
                                      </p:cBhvr>
                                    </p:animEffect>
                                  </p:childTnLst>
                                </p:cTn>
                              </p:par>
                            </p:childTnLst>
                          </p:cTn>
                        </p:par>
                        <p:par>
                          <p:cTn id="24" fill="hold">
                            <p:stCondLst>
                              <p:cond delay="2500"/>
                            </p:stCondLst>
                            <p:childTnLst>
                              <p:par>
                                <p:cTn id="25" presetID="52"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Scale>
                                      <p:cBhvr>
                                        <p:cTn id="27" dur="75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750" decel="50000" fill="hold">
                                          <p:stCondLst>
                                            <p:cond delay="0"/>
                                          </p:stCondLst>
                                        </p:cTn>
                                        <p:tgtEl>
                                          <p:spTgt spid="14"/>
                                        </p:tgtEl>
                                        <p:attrNameLst>
                                          <p:attrName>ppt_x</p:attrName>
                                          <p:attrName>ppt_y</p:attrName>
                                        </p:attrNameLst>
                                      </p:cBhvr>
                                    </p:animMotion>
                                    <p:animEffect transition="in" filter="fade">
                                      <p:cBhvr>
                                        <p:cTn id="29"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508BA98-FA9C-4D54-8CBD-105514FD51EF}"/>
              </a:ext>
            </a:extLst>
          </p:cNvPr>
          <p:cNvPicPr>
            <a:picLocks noChangeAspect="1"/>
          </p:cNvPicPr>
          <p:nvPr/>
        </p:nvPicPr>
        <p:blipFill>
          <a:blip r:embed="rId2"/>
          <a:stretch>
            <a:fillRect/>
          </a:stretch>
        </p:blipFill>
        <p:spPr>
          <a:xfrm>
            <a:off x="4014787" y="493433"/>
            <a:ext cx="3552825" cy="647700"/>
          </a:xfrm>
          <a:prstGeom prst="rect">
            <a:avLst/>
          </a:prstGeom>
        </p:spPr>
      </p:pic>
      <p:pic>
        <p:nvPicPr>
          <p:cNvPr id="3" name="图片 2">
            <a:extLst>
              <a:ext uri="{FF2B5EF4-FFF2-40B4-BE49-F238E27FC236}">
                <a16:creationId xmlns:a16="http://schemas.microsoft.com/office/drawing/2014/main" id="{D56B577D-2224-4339-8392-13490E6908C5}"/>
              </a:ext>
            </a:extLst>
          </p:cNvPr>
          <p:cNvPicPr>
            <a:picLocks noChangeAspect="1"/>
          </p:cNvPicPr>
          <p:nvPr/>
        </p:nvPicPr>
        <p:blipFill>
          <a:blip r:embed="rId3"/>
          <a:stretch>
            <a:fillRect/>
          </a:stretch>
        </p:blipFill>
        <p:spPr>
          <a:xfrm>
            <a:off x="454211" y="1558410"/>
            <a:ext cx="12192000" cy="4422497"/>
          </a:xfrm>
          <a:prstGeom prst="rect">
            <a:avLst/>
          </a:prstGeom>
        </p:spPr>
      </p:pic>
    </p:spTree>
    <p:extLst>
      <p:ext uri="{BB962C8B-B14F-4D97-AF65-F5344CB8AC3E}">
        <p14:creationId xmlns:p14="http://schemas.microsoft.com/office/powerpoint/2010/main" val="353961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CEFBC-B835-41B1-8360-D4EE122FB988}"/>
              </a:ext>
            </a:extLst>
          </p:cNvPr>
          <p:cNvSpPr>
            <a:spLocks noGrp="1"/>
          </p:cNvSpPr>
          <p:nvPr>
            <p:ph type="title"/>
          </p:nvPr>
        </p:nvSpPr>
        <p:spPr>
          <a:xfrm>
            <a:off x="4787511" y="365126"/>
            <a:ext cx="2424953" cy="1387878"/>
          </a:xfrm>
        </p:spPr>
        <p:txBody>
          <a:bodyPr>
            <a:normAutofit/>
          </a:bodyPr>
          <a:lstStyle/>
          <a:p>
            <a:pPr algn="ctr"/>
            <a:r>
              <a:rPr lang="zh-CN" altLang="zh-CN" sz="3200" b="1" kern="100" dirty="0">
                <a:effectLst/>
                <a:ea typeface="黑体" panose="02010609060101010101" pitchFamily="49" charset="-122"/>
                <a:cs typeface="Times New Roman" panose="02020603050405020304" pitchFamily="18" charset="0"/>
              </a:rPr>
              <a:t>重点</a:t>
            </a:r>
            <a:endParaRPr lang="zh-CN" altLang="en-US" sz="6600" dirty="0"/>
          </a:p>
        </p:txBody>
      </p:sp>
      <p:sp>
        <p:nvSpPr>
          <p:cNvPr id="6" name="内容占位符 5">
            <a:extLst>
              <a:ext uri="{FF2B5EF4-FFF2-40B4-BE49-F238E27FC236}">
                <a16:creationId xmlns:a16="http://schemas.microsoft.com/office/drawing/2014/main" id="{598A7FD5-7DD1-4B8E-A311-962FF2063934}"/>
              </a:ext>
            </a:extLst>
          </p:cNvPr>
          <p:cNvSpPr>
            <a:spLocks noGrp="1"/>
          </p:cNvSpPr>
          <p:nvPr>
            <p:ph idx="1"/>
          </p:nvPr>
        </p:nvSpPr>
        <p:spPr>
          <a:xfrm>
            <a:off x="2950764" y="2197522"/>
            <a:ext cx="7208614" cy="3844249"/>
          </a:xfrm>
        </p:spPr>
        <p:txBody>
          <a:bodyPr>
            <a:noAutofit/>
          </a:bodyPr>
          <a:lstStyle/>
          <a:p>
            <a:pPr marL="0" indent="0" algn="just" rtl="0" eaLnBrk="1" latinLnBrk="0" hangingPunct="1">
              <a:lnSpc>
                <a:spcPct val="150000"/>
              </a:lnSpc>
              <a:spcBef>
                <a:spcPts val="0"/>
              </a:spcBef>
              <a:spcAft>
                <a:spcPts val="0"/>
              </a:spcAft>
              <a:buNone/>
            </a:pPr>
            <a:r>
              <a:rPr lang="en-US" altLang="zh-CN"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zh-CN" altLang="zh-CN"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党在过渡时期的总路线</a:t>
            </a:r>
            <a:endParaRPr lang="zh-CN" altLang="zh-CN" b="1" dirty="0">
              <a:effectLst/>
              <a:latin typeface="黑体" panose="02010609060101010101" pitchFamily="49" charset="-122"/>
              <a:ea typeface="黑体" panose="02010609060101010101" pitchFamily="49" charset="-122"/>
            </a:endParaRPr>
          </a:p>
          <a:p>
            <a:pPr marL="0" indent="0" algn="just" rtl="0" eaLnBrk="1" latinLnBrk="0" hangingPunct="1">
              <a:lnSpc>
                <a:spcPct val="150000"/>
              </a:lnSpc>
              <a:spcBef>
                <a:spcPts val="0"/>
              </a:spcBef>
              <a:spcAft>
                <a:spcPts val="0"/>
              </a:spcAft>
              <a:buNone/>
            </a:pPr>
            <a:r>
              <a:rPr lang="en-US" altLang="zh-CN"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zh-CN" altLang="zh-CN"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进行社会主义改造的必要性和必然性</a:t>
            </a:r>
            <a:endParaRPr lang="zh-CN" altLang="zh-CN" b="1" dirty="0">
              <a:effectLst/>
              <a:latin typeface="黑体" panose="02010609060101010101" pitchFamily="49" charset="-122"/>
              <a:ea typeface="黑体" panose="02010609060101010101" pitchFamily="49" charset="-122"/>
            </a:endParaRPr>
          </a:p>
          <a:p>
            <a:pPr marL="0" indent="0" algn="just">
              <a:lnSpc>
                <a:spcPct val="150000"/>
              </a:lnSpc>
              <a:spcBef>
                <a:spcPts val="0"/>
              </a:spcBef>
              <a:buNone/>
            </a:pPr>
            <a:r>
              <a:rPr lang="en-US" altLang="zh-CN" b="1"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3.</a:t>
            </a:r>
            <a:r>
              <a:rPr lang="zh-CN" altLang="zh-CN" b="1"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“三大改造”的具体内容、特点以及历史经验</a:t>
            </a:r>
          </a:p>
          <a:p>
            <a:pPr marL="0" indent="0">
              <a:buNone/>
            </a:pPr>
            <a:r>
              <a:rPr lang="en-US" altLang="zh-CN"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4.</a:t>
            </a:r>
            <a:r>
              <a:rPr lang="zh-CN" altLang="zh-CN"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社会主义制度的建立和重大意义</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2271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7" descr="5.png">
            <a:extLst>
              <a:ext uri="{FF2B5EF4-FFF2-40B4-BE49-F238E27FC236}">
                <a16:creationId xmlns:a16="http://schemas.microsoft.com/office/drawing/2014/main" id="{3BB2111A-CCFA-4403-9F27-0EF35F46D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75" y="2079625"/>
            <a:ext cx="956945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2">
            <a:extLst>
              <a:ext uri="{FF2B5EF4-FFF2-40B4-BE49-F238E27FC236}">
                <a16:creationId xmlns:a16="http://schemas.microsoft.com/office/drawing/2014/main" id="{8246EF05-09DA-4909-9711-9F6CFE4B1905}"/>
              </a:ext>
            </a:extLst>
          </p:cNvPr>
          <p:cNvSpPr>
            <a:spLocks noChangeArrowheads="1"/>
          </p:cNvSpPr>
          <p:nvPr/>
        </p:nvSpPr>
        <p:spPr bwMode="auto">
          <a:xfrm>
            <a:off x="619125" y="3965575"/>
            <a:ext cx="10953750" cy="2565400"/>
          </a:xfrm>
          <a:prstGeom prst="roundRect">
            <a:avLst>
              <a:gd name="adj" fmla="val 16667"/>
            </a:avLst>
          </a:prstGeom>
          <a:solidFill>
            <a:srgbClr val="FBE5D6"/>
          </a:solidFill>
          <a:ln w="15240">
            <a:solidFill>
              <a:srgbClr val="990000"/>
            </a:solidFill>
            <a:prstDash val="sysDot"/>
            <a:round/>
          </a:ln>
        </p:spPr>
        <p:txBody>
          <a:bodyPr lIns="38100" tIns="0" rIns="38100" bIns="0">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indent="620713" algn="just" eaLnBrk="1" hangingPunct="1">
              <a:spcBef>
                <a:spcPts val="600"/>
              </a:spcBef>
              <a:defRPr/>
            </a:pPr>
            <a:r>
              <a:rPr lang="zh-CN" altLang="en-US" sz="2400" b="0" dirty="0">
                <a:solidFill>
                  <a:schemeClr val="tx1"/>
                </a:solidFill>
                <a:latin typeface="+mn-lt"/>
                <a:ea typeface="+mn-ea"/>
                <a:cs typeface="+mn-ea"/>
                <a:sym typeface="+mn-lt"/>
              </a:rPr>
              <a:t>既然是殖民地、半殖民地、半封建的性质，它就决定了中国革命必须分为两个步骤。第一步，改变这个殖民地、半殖民地、半封建的社会形态，使之变成一个独立的民主主义的社会。第二步，使革命向前发展，建立一个社会主义的社会。</a:t>
            </a:r>
          </a:p>
          <a:p>
            <a:pPr indent="620713" algn="just" eaLnBrk="1" hangingPunct="1">
              <a:spcBef>
                <a:spcPts val="600"/>
              </a:spcBef>
              <a:defRPr/>
            </a:pPr>
            <a:r>
              <a:rPr lang="en-US" altLang="zh-CN" sz="2400" b="0" dirty="0">
                <a:solidFill>
                  <a:schemeClr val="tx1"/>
                </a:solidFill>
                <a:latin typeface="+mn-lt"/>
                <a:ea typeface="+mn-ea"/>
                <a:cs typeface="+mn-ea"/>
                <a:sym typeface="+mn-lt"/>
              </a:rPr>
              <a:t>——</a:t>
            </a:r>
            <a:r>
              <a:rPr lang="zh-CN" altLang="en-US" sz="2400" b="0" dirty="0">
                <a:solidFill>
                  <a:schemeClr val="tx1"/>
                </a:solidFill>
                <a:latin typeface="+mn-lt"/>
                <a:ea typeface="+mn-ea"/>
                <a:cs typeface="+mn-ea"/>
                <a:sym typeface="+mn-lt"/>
              </a:rPr>
              <a:t>毛泽东：</a:t>
            </a:r>
            <a:r>
              <a:rPr lang="en-US" altLang="zh-CN" sz="2400" b="0" dirty="0">
                <a:solidFill>
                  <a:schemeClr val="tx1"/>
                </a:solidFill>
                <a:latin typeface="+mn-lt"/>
                <a:ea typeface="+mn-ea"/>
                <a:cs typeface="+mn-ea"/>
                <a:sym typeface="+mn-lt"/>
              </a:rPr>
              <a:t>《</a:t>
            </a:r>
            <a:r>
              <a:rPr lang="zh-CN" altLang="en-US" sz="2400" b="0" dirty="0">
                <a:solidFill>
                  <a:schemeClr val="tx1"/>
                </a:solidFill>
                <a:latin typeface="+mn-lt"/>
                <a:ea typeface="+mn-ea"/>
                <a:cs typeface="+mn-ea"/>
                <a:sym typeface="+mn-lt"/>
              </a:rPr>
              <a:t>新民主主义论</a:t>
            </a:r>
            <a:r>
              <a:rPr lang="en-US" altLang="zh-CN" sz="2400" b="0" dirty="0">
                <a:solidFill>
                  <a:schemeClr val="tx1"/>
                </a:solidFill>
                <a:latin typeface="+mn-lt"/>
                <a:ea typeface="+mn-ea"/>
                <a:cs typeface="+mn-ea"/>
                <a:sym typeface="+mn-lt"/>
              </a:rPr>
              <a:t>》</a:t>
            </a:r>
            <a:r>
              <a:rPr lang="zh-CN" altLang="en-US" sz="2400" b="0" dirty="0">
                <a:solidFill>
                  <a:schemeClr val="tx1"/>
                </a:solidFill>
                <a:latin typeface="+mn-lt"/>
                <a:ea typeface="+mn-ea"/>
                <a:cs typeface="+mn-ea"/>
                <a:sym typeface="+mn-lt"/>
              </a:rPr>
              <a:t>（</a:t>
            </a:r>
            <a:r>
              <a:rPr lang="en-US" altLang="zh-CN" sz="2400" b="0" dirty="0">
                <a:solidFill>
                  <a:schemeClr val="tx1"/>
                </a:solidFill>
                <a:latin typeface="+mn-lt"/>
                <a:ea typeface="+mn-ea"/>
                <a:cs typeface="+mn-ea"/>
                <a:sym typeface="+mn-lt"/>
              </a:rPr>
              <a:t>1940</a:t>
            </a:r>
            <a:r>
              <a:rPr lang="zh-CN" altLang="en-US" sz="2400" b="0" dirty="0">
                <a:solidFill>
                  <a:schemeClr val="tx1"/>
                </a:solidFill>
                <a:latin typeface="+mn-lt"/>
                <a:ea typeface="+mn-ea"/>
                <a:cs typeface="+mn-ea"/>
                <a:sym typeface="+mn-lt"/>
              </a:rPr>
              <a:t>年</a:t>
            </a:r>
            <a:r>
              <a:rPr lang="en-US" altLang="zh-CN" sz="2400" b="0" dirty="0">
                <a:solidFill>
                  <a:schemeClr val="tx1"/>
                </a:solidFill>
                <a:latin typeface="+mn-lt"/>
                <a:ea typeface="+mn-ea"/>
                <a:cs typeface="+mn-ea"/>
                <a:sym typeface="+mn-lt"/>
              </a:rPr>
              <a:t>1</a:t>
            </a:r>
            <a:r>
              <a:rPr lang="zh-CN" altLang="en-US" sz="2400" b="0" dirty="0">
                <a:solidFill>
                  <a:schemeClr val="tx1"/>
                </a:solidFill>
                <a:latin typeface="+mn-lt"/>
                <a:ea typeface="+mn-ea"/>
                <a:cs typeface="+mn-ea"/>
                <a:sym typeface="+mn-lt"/>
              </a:rPr>
              <a:t>月在陕甘宁边区文化协会第一次代表大会上的演讲）</a:t>
            </a:r>
          </a:p>
        </p:txBody>
      </p:sp>
      <p:sp>
        <p:nvSpPr>
          <p:cNvPr id="2" name="矩形 1">
            <a:extLst>
              <a:ext uri="{FF2B5EF4-FFF2-40B4-BE49-F238E27FC236}">
                <a16:creationId xmlns:a16="http://schemas.microsoft.com/office/drawing/2014/main" id="{1A38A7F0-4758-4FFF-A0A0-5B118FFE032B}"/>
              </a:ext>
            </a:extLst>
          </p:cNvPr>
          <p:cNvSpPr/>
          <p:nvPr/>
        </p:nvSpPr>
        <p:spPr>
          <a:xfrm>
            <a:off x="690563" y="1092200"/>
            <a:ext cx="10810875" cy="885499"/>
          </a:xfrm>
          <a:prstGeom prst="rect">
            <a:avLst/>
          </a:prstGeom>
        </p:spPr>
        <p:txBody>
          <a:bodyPr>
            <a:spAutoFit/>
          </a:bodyPr>
          <a:lstStyle/>
          <a:p>
            <a:pPr indent="620713" algn="just">
              <a:lnSpc>
                <a:spcPct val="110000"/>
              </a:lnSpc>
              <a:defRPr/>
            </a:pPr>
            <a:r>
              <a:rPr lang="zh-CN" altLang="en-US" sz="2400" b="1" dirty="0">
                <a:latin typeface="+mn-lt"/>
                <a:ea typeface="+mn-ea"/>
                <a:cs typeface="+mn-ea"/>
                <a:sym typeface="+mn-lt"/>
              </a:rPr>
              <a:t>新民主主义社会不是一个独立的社会形态，而是由新民主主义向社会主义转变的过渡性社会形态。</a:t>
            </a:r>
          </a:p>
        </p:txBody>
      </p:sp>
      <p:sp>
        <p:nvSpPr>
          <p:cNvPr id="7" name="文本框 6">
            <a:extLst>
              <a:ext uri="{FF2B5EF4-FFF2-40B4-BE49-F238E27FC236}">
                <a16:creationId xmlns:a16="http://schemas.microsoft.com/office/drawing/2014/main" id="{9E28819A-ED93-4017-87BD-1CD29D56B2A0}"/>
              </a:ext>
            </a:extLst>
          </p:cNvPr>
          <p:cNvSpPr txBox="1"/>
          <p:nvPr/>
        </p:nvSpPr>
        <p:spPr>
          <a:xfrm>
            <a:off x="1147763" y="255588"/>
            <a:ext cx="8594725" cy="555625"/>
          </a:xfrm>
          <a:prstGeom prst="rect">
            <a:avLst/>
          </a:prstGeom>
          <a:noFill/>
        </p:spPr>
        <p:txBody>
          <a:bodyPr>
            <a:spAutoFit/>
          </a:bodyPr>
          <a:lstStyle/>
          <a:p>
            <a:pPr algn="just" eaLnBrk="1" fontAlgn="auto" hangingPunct="1">
              <a:spcBef>
                <a:spcPts val="0"/>
              </a:spcBef>
              <a:spcAft>
                <a:spcPts val="0"/>
              </a:spcAft>
              <a:defRPr/>
            </a:pPr>
            <a:r>
              <a:rPr lang="zh-CN" altLang="en-US" sz="3000" b="1" dirty="0">
                <a:solidFill>
                  <a:srgbClr val="C00000"/>
                </a:solidFill>
                <a:latin typeface="Arial"/>
                <a:ea typeface="Microsoft YaHei"/>
                <a:cs typeface="+mn-ea"/>
                <a:sym typeface="+mn-lt"/>
              </a:rPr>
              <a:t>新民主主义社会是一个过渡性的社会</a:t>
            </a:r>
          </a:p>
        </p:txBody>
      </p:sp>
      <p:cxnSp>
        <p:nvCxnSpPr>
          <p:cNvPr id="12" name="直接连接符 11">
            <a:extLst>
              <a:ext uri="{FF2B5EF4-FFF2-40B4-BE49-F238E27FC236}">
                <a16:creationId xmlns:a16="http://schemas.microsoft.com/office/drawing/2014/main" id="{D6D4B84B-624F-45C9-83F0-C12693ABE3B5}"/>
              </a:ext>
            </a:extLst>
          </p:cNvPr>
          <p:cNvCxnSpPr>
            <a:cxnSpLocks/>
          </p:cNvCxnSpPr>
          <p:nvPr/>
        </p:nvCxnSpPr>
        <p:spPr>
          <a:xfrm>
            <a:off x="638175" y="906463"/>
            <a:ext cx="109093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7779C4B-4309-40BE-984C-CAB96A40946E}"/>
              </a:ext>
            </a:extLst>
          </p:cNvPr>
          <p:cNvSpPr/>
          <p:nvPr/>
        </p:nvSpPr>
        <p:spPr>
          <a:xfrm>
            <a:off x="3444875" y="2341563"/>
            <a:ext cx="5526088" cy="461962"/>
          </a:xfrm>
          <a:prstGeom prst="rect">
            <a:avLst/>
          </a:prstGeom>
        </p:spPr>
        <p:txBody>
          <a:bodyPr>
            <a:spAutoFit/>
          </a:bodyPr>
          <a:lstStyle/>
          <a:p>
            <a:pPr algn="just">
              <a:defRPr/>
            </a:pPr>
            <a:r>
              <a:rPr lang="zh-CN" altLang="zh-CN" sz="2400" kern="100" dirty="0">
                <a:latin typeface="+mn-lt"/>
                <a:ea typeface="+mn-ea"/>
                <a:cs typeface="+mn-ea"/>
                <a:sym typeface="+mn-lt"/>
              </a:rPr>
              <a:t>工人阶级和资产阶级两个阶级的矛盾</a:t>
            </a:r>
            <a:endParaRPr lang="zh-CN" altLang="en-US" sz="2400" dirty="0">
              <a:latin typeface="+mn-lt"/>
              <a:ea typeface="+mn-ea"/>
              <a:cs typeface="+mn-ea"/>
              <a:sym typeface="+mn-lt"/>
            </a:endParaRPr>
          </a:p>
        </p:txBody>
      </p:sp>
      <p:sp>
        <p:nvSpPr>
          <p:cNvPr id="4" name="矩形 3">
            <a:extLst>
              <a:ext uri="{FF2B5EF4-FFF2-40B4-BE49-F238E27FC236}">
                <a16:creationId xmlns:a16="http://schemas.microsoft.com/office/drawing/2014/main" id="{C3212A0F-34D4-4DF2-97ED-184083E3C28C}"/>
              </a:ext>
            </a:extLst>
          </p:cNvPr>
          <p:cNvSpPr/>
          <p:nvPr/>
        </p:nvSpPr>
        <p:spPr>
          <a:xfrm>
            <a:off x="1244600" y="1400175"/>
            <a:ext cx="1820863" cy="1384300"/>
          </a:xfrm>
          <a:prstGeom prst="rect">
            <a:avLst/>
          </a:prstGeom>
        </p:spPr>
        <p:txBody>
          <a:bodyPr>
            <a:spAutoFit/>
          </a:bodyPr>
          <a:lstStyle/>
          <a:p>
            <a:pPr algn="just">
              <a:defRPr/>
            </a:pPr>
            <a:r>
              <a:rPr lang="zh-CN" altLang="zh-CN" sz="2800" b="1" kern="100" dirty="0">
                <a:latin typeface="+mn-lt"/>
                <a:ea typeface="+mn-ea"/>
                <a:cs typeface="+mn-ea"/>
                <a:sym typeface="+mn-lt"/>
              </a:rPr>
              <a:t>经济成分与阶级力量</a:t>
            </a:r>
            <a:r>
              <a:rPr lang="en-US" altLang="zh-CN" sz="2800" b="1" kern="100" dirty="0">
                <a:latin typeface="+mn-lt"/>
                <a:ea typeface="+mn-ea"/>
                <a:cs typeface="+mn-ea"/>
                <a:sym typeface="+mn-lt"/>
              </a:rPr>
              <a:t> </a:t>
            </a:r>
            <a:r>
              <a:rPr lang="zh-CN" altLang="zh-CN" sz="2800" b="1" kern="100" dirty="0">
                <a:latin typeface="+mn-lt"/>
                <a:ea typeface="+mn-ea"/>
                <a:cs typeface="+mn-ea"/>
                <a:sym typeface="+mn-lt"/>
              </a:rPr>
              <a:t>的</a:t>
            </a:r>
            <a:r>
              <a:rPr lang="en-US" altLang="zh-CN" sz="2800" b="1" kern="100" dirty="0">
                <a:latin typeface="+mn-lt"/>
                <a:ea typeface="+mn-ea"/>
                <a:cs typeface="+mn-ea"/>
                <a:sym typeface="+mn-lt"/>
              </a:rPr>
              <a:t> </a:t>
            </a:r>
            <a:r>
              <a:rPr lang="zh-CN" altLang="zh-CN" sz="2800" b="1" kern="100" dirty="0">
                <a:latin typeface="+mn-lt"/>
                <a:ea typeface="+mn-ea"/>
                <a:cs typeface="+mn-ea"/>
                <a:sym typeface="+mn-lt"/>
              </a:rPr>
              <a:t>矛盾</a:t>
            </a:r>
            <a:endParaRPr lang="zh-CN" altLang="en-US" sz="2800" b="1" dirty="0">
              <a:latin typeface="+mn-lt"/>
              <a:ea typeface="+mn-ea"/>
              <a:cs typeface="+mn-ea"/>
              <a:sym typeface="+mn-lt"/>
            </a:endParaRPr>
          </a:p>
        </p:txBody>
      </p:sp>
      <p:sp>
        <p:nvSpPr>
          <p:cNvPr id="5" name="矩形 4">
            <a:extLst>
              <a:ext uri="{FF2B5EF4-FFF2-40B4-BE49-F238E27FC236}">
                <a16:creationId xmlns:a16="http://schemas.microsoft.com/office/drawing/2014/main" id="{920A996C-1B7C-4D87-9F42-CB35CEE7440B}"/>
              </a:ext>
            </a:extLst>
          </p:cNvPr>
          <p:cNvSpPr/>
          <p:nvPr/>
        </p:nvSpPr>
        <p:spPr>
          <a:xfrm>
            <a:off x="3444875" y="1470025"/>
            <a:ext cx="5389563" cy="460375"/>
          </a:xfrm>
          <a:prstGeom prst="rect">
            <a:avLst/>
          </a:prstGeom>
        </p:spPr>
        <p:txBody>
          <a:bodyPr>
            <a:spAutoFit/>
          </a:bodyPr>
          <a:lstStyle/>
          <a:p>
            <a:pPr algn="just">
              <a:defRPr/>
            </a:pPr>
            <a:r>
              <a:rPr lang="zh-CN" altLang="zh-CN" sz="2400" kern="100" dirty="0">
                <a:latin typeface="+mn-lt"/>
                <a:ea typeface="+mn-ea"/>
                <a:cs typeface="+mn-ea"/>
                <a:sym typeface="+mn-lt"/>
              </a:rPr>
              <a:t>社会主义和资本主义两条道路</a:t>
            </a:r>
            <a:r>
              <a:rPr lang="zh-CN" altLang="en-US" sz="2400" kern="100" dirty="0">
                <a:latin typeface="+mn-lt"/>
                <a:ea typeface="+mn-ea"/>
                <a:cs typeface="+mn-ea"/>
                <a:sym typeface="+mn-lt"/>
              </a:rPr>
              <a:t>的矛盾</a:t>
            </a:r>
            <a:endParaRPr lang="zh-CN" altLang="en-US" sz="2400" dirty="0">
              <a:latin typeface="+mn-lt"/>
              <a:ea typeface="+mn-ea"/>
              <a:cs typeface="+mn-ea"/>
              <a:sym typeface="+mn-lt"/>
            </a:endParaRPr>
          </a:p>
        </p:txBody>
      </p:sp>
      <p:sp>
        <p:nvSpPr>
          <p:cNvPr id="6" name="左大括号 5">
            <a:extLst>
              <a:ext uri="{FF2B5EF4-FFF2-40B4-BE49-F238E27FC236}">
                <a16:creationId xmlns:a16="http://schemas.microsoft.com/office/drawing/2014/main" id="{D9A2FF47-1817-4331-B97E-7801D2AFAB02}"/>
              </a:ext>
            </a:extLst>
          </p:cNvPr>
          <p:cNvSpPr/>
          <p:nvPr/>
        </p:nvSpPr>
        <p:spPr>
          <a:xfrm>
            <a:off x="3254375" y="1358900"/>
            <a:ext cx="190500" cy="1476375"/>
          </a:xfrm>
          <a:prstGeom prst="lef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cs typeface="+mn-ea"/>
              <a:sym typeface="+mn-lt"/>
            </a:endParaRPr>
          </a:p>
        </p:txBody>
      </p:sp>
      <p:cxnSp>
        <p:nvCxnSpPr>
          <p:cNvPr id="7" name="直接箭头连接符 6">
            <a:extLst>
              <a:ext uri="{FF2B5EF4-FFF2-40B4-BE49-F238E27FC236}">
                <a16:creationId xmlns:a16="http://schemas.microsoft.com/office/drawing/2014/main" id="{187691E1-3989-4015-9781-C22FB7C706EB}"/>
              </a:ext>
            </a:extLst>
          </p:cNvPr>
          <p:cNvCxnSpPr/>
          <p:nvPr/>
        </p:nvCxnSpPr>
        <p:spPr>
          <a:xfrm>
            <a:off x="8986838" y="2524125"/>
            <a:ext cx="38258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372AED3-BAA7-4CC5-96EC-9AA4A86147A7}"/>
              </a:ext>
            </a:extLst>
          </p:cNvPr>
          <p:cNvSpPr/>
          <p:nvPr/>
        </p:nvSpPr>
        <p:spPr>
          <a:xfrm>
            <a:off x="9539288" y="2293938"/>
            <a:ext cx="1751012" cy="460375"/>
          </a:xfrm>
          <a:prstGeom prst="rect">
            <a:avLst/>
          </a:prstGeom>
        </p:spPr>
        <p:txBody>
          <a:bodyPr>
            <a:spAutoFit/>
          </a:bodyPr>
          <a:lstStyle/>
          <a:p>
            <a:pPr algn="just">
              <a:defRPr/>
            </a:pPr>
            <a:r>
              <a:rPr lang="zh-CN" altLang="zh-CN" sz="2400" kern="100" dirty="0">
                <a:solidFill>
                  <a:srgbClr val="C00000"/>
                </a:solidFill>
                <a:latin typeface="+mn-lt"/>
                <a:ea typeface="+mn-ea"/>
                <a:cs typeface="+mn-ea"/>
                <a:sym typeface="+mn-lt"/>
              </a:rPr>
              <a:t>主要矛盾</a:t>
            </a:r>
            <a:endParaRPr lang="zh-CN" altLang="en-US" sz="2400" dirty="0">
              <a:solidFill>
                <a:srgbClr val="C00000"/>
              </a:solidFill>
              <a:latin typeface="+mn-lt"/>
              <a:ea typeface="+mn-ea"/>
              <a:cs typeface="+mn-ea"/>
              <a:sym typeface="+mn-lt"/>
            </a:endParaRPr>
          </a:p>
        </p:txBody>
      </p:sp>
      <p:sp>
        <p:nvSpPr>
          <p:cNvPr id="10" name="文本框 4">
            <a:extLst>
              <a:ext uri="{FF2B5EF4-FFF2-40B4-BE49-F238E27FC236}">
                <a16:creationId xmlns:a16="http://schemas.microsoft.com/office/drawing/2014/main" id="{ED007D4F-51D6-44A8-9FDE-7622D54BD0A8}"/>
              </a:ext>
            </a:extLst>
          </p:cNvPr>
          <p:cNvSpPr txBox="1">
            <a:spLocks noChangeArrowheads="1"/>
          </p:cNvSpPr>
          <p:nvPr/>
        </p:nvSpPr>
        <p:spPr bwMode="auto">
          <a:xfrm>
            <a:off x="2063750" y="4602163"/>
            <a:ext cx="2263775" cy="369887"/>
          </a:xfrm>
          <a:prstGeom prst="rect">
            <a:avLst/>
          </a:prstGeom>
          <a:noFill/>
          <a:ln>
            <a:noFill/>
          </a:ln>
        </p:spPr>
        <p:txBody>
          <a:bodyPr wrap="none">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spcBef>
                <a:spcPct val="50000"/>
              </a:spcBef>
              <a:defRPr/>
            </a:pPr>
            <a:r>
              <a:rPr lang="zh-CN" altLang="en-US" sz="1800" b="0" dirty="0">
                <a:solidFill>
                  <a:srgbClr val="993300"/>
                </a:solidFill>
                <a:latin typeface="+mn-lt"/>
                <a:ea typeface="+mn-ea"/>
                <a:cs typeface="+mn-ea"/>
                <a:sym typeface="+mn-lt"/>
              </a:rPr>
              <a:t>天津偷漏税工商业户</a:t>
            </a:r>
          </a:p>
        </p:txBody>
      </p:sp>
      <p:sp>
        <p:nvSpPr>
          <p:cNvPr id="12" name="文本框 5">
            <a:extLst>
              <a:ext uri="{FF2B5EF4-FFF2-40B4-BE49-F238E27FC236}">
                <a16:creationId xmlns:a16="http://schemas.microsoft.com/office/drawing/2014/main" id="{EBF34367-86FE-4E4C-8F28-56D77FBEC384}"/>
              </a:ext>
            </a:extLst>
          </p:cNvPr>
          <p:cNvSpPr txBox="1">
            <a:spLocks noChangeArrowheads="1"/>
          </p:cNvSpPr>
          <p:nvPr/>
        </p:nvSpPr>
        <p:spPr bwMode="auto">
          <a:xfrm>
            <a:off x="4678363" y="4573588"/>
            <a:ext cx="2262187" cy="369887"/>
          </a:xfrm>
          <a:prstGeom prst="rect">
            <a:avLst/>
          </a:prstGeom>
          <a:noFill/>
          <a:ln>
            <a:noFill/>
          </a:ln>
        </p:spPr>
        <p:txBody>
          <a:bodyPr wrap="none">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spcBef>
                <a:spcPct val="50000"/>
              </a:spcBef>
              <a:defRPr/>
            </a:pPr>
            <a:r>
              <a:rPr lang="zh-CN" altLang="en-US" sz="1800" b="0" dirty="0">
                <a:solidFill>
                  <a:srgbClr val="993300"/>
                </a:solidFill>
                <a:latin typeface="+mn-lt"/>
                <a:ea typeface="+mn-ea"/>
                <a:cs typeface="+mn-ea"/>
                <a:sym typeface="+mn-lt"/>
              </a:rPr>
              <a:t>上海偷漏税工商业户</a:t>
            </a:r>
          </a:p>
        </p:txBody>
      </p:sp>
      <p:sp>
        <p:nvSpPr>
          <p:cNvPr id="14" name="文本框 10">
            <a:extLst>
              <a:ext uri="{FF2B5EF4-FFF2-40B4-BE49-F238E27FC236}">
                <a16:creationId xmlns:a16="http://schemas.microsoft.com/office/drawing/2014/main" id="{21399DFD-024A-4F8D-AB1D-53DB7A826885}"/>
              </a:ext>
            </a:extLst>
          </p:cNvPr>
          <p:cNvSpPr txBox="1">
            <a:spLocks noChangeArrowheads="1"/>
          </p:cNvSpPr>
          <p:nvPr/>
        </p:nvSpPr>
        <p:spPr bwMode="auto">
          <a:xfrm>
            <a:off x="7394575" y="4525963"/>
            <a:ext cx="2414588" cy="646112"/>
          </a:xfrm>
          <a:prstGeom prst="rect">
            <a:avLst/>
          </a:prstGeom>
          <a:noFill/>
          <a:ln>
            <a:noFill/>
          </a:ln>
        </p:spPr>
        <p:txBody>
          <a:bodyPr>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defRPr/>
            </a:pPr>
            <a:r>
              <a:rPr lang="zh-CN" altLang="en-US" sz="1800" b="0" dirty="0">
                <a:solidFill>
                  <a:srgbClr val="993300"/>
                </a:solidFill>
                <a:latin typeface="+mn-lt"/>
                <a:ea typeface="+mn-ea"/>
                <a:cs typeface="+mn-ea"/>
                <a:sym typeface="+mn-lt"/>
              </a:rPr>
              <a:t>京津沪等</a:t>
            </a:r>
            <a:r>
              <a:rPr lang="en-US" altLang="zh-CN" sz="1800" b="0" dirty="0">
                <a:solidFill>
                  <a:srgbClr val="993300"/>
                </a:solidFill>
                <a:latin typeface="+mn-lt"/>
                <a:ea typeface="+mn-ea"/>
                <a:cs typeface="+mn-ea"/>
                <a:sym typeface="+mn-lt"/>
              </a:rPr>
              <a:t>9</a:t>
            </a:r>
            <a:r>
              <a:rPr lang="zh-CN" altLang="en-US" sz="1800" b="0" dirty="0">
                <a:solidFill>
                  <a:srgbClr val="993300"/>
                </a:solidFill>
                <a:latin typeface="+mn-lt"/>
                <a:ea typeface="+mn-ea"/>
                <a:cs typeface="+mn-ea"/>
                <a:sym typeface="+mn-lt"/>
              </a:rPr>
              <a:t>城市有“五毒”行为的工商业户</a:t>
            </a:r>
          </a:p>
        </p:txBody>
      </p:sp>
      <p:grpSp>
        <p:nvGrpSpPr>
          <p:cNvPr id="18443" name="组合 21">
            <a:extLst>
              <a:ext uri="{FF2B5EF4-FFF2-40B4-BE49-F238E27FC236}">
                <a16:creationId xmlns:a16="http://schemas.microsoft.com/office/drawing/2014/main" id="{9AF9F6D8-7413-4AE0-8BF0-E291280C6DCF}"/>
              </a:ext>
            </a:extLst>
          </p:cNvPr>
          <p:cNvGrpSpPr>
            <a:grpSpLocks/>
          </p:cNvGrpSpPr>
          <p:nvPr/>
        </p:nvGrpSpPr>
        <p:grpSpPr bwMode="auto">
          <a:xfrm>
            <a:off x="2346325" y="3295650"/>
            <a:ext cx="1285875" cy="1249363"/>
            <a:chOff x="1452635" y="3265454"/>
            <a:chExt cx="1286367" cy="1249788"/>
          </a:xfrm>
        </p:grpSpPr>
        <p:pic>
          <p:nvPicPr>
            <p:cNvPr id="18454" name="图片 1">
              <a:extLst>
                <a:ext uri="{FF2B5EF4-FFF2-40B4-BE49-F238E27FC236}">
                  <a16:creationId xmlns:a16="http://schemas.microsoft.com/office/drawing/2014/main" id="{3BC16491-46B3-45D1-9533-77807F222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635" y="3265454"/>
              <a:ext cx="1286367" cy="124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1FA8326A-F051-42F5-ADEF-043BBF75C193}"/>
                </a:ext>
              </a:extLst>
            </p:cNvPr>
            <p:cNvSpPr txBox="1">
              <a:spLocks noChangeArrowheads="1"/>
            </p:cNvSpPr>
            <p:nvPr/>
          </p:nvSpPr>
          <p:spPr bwMode="auto">
            <a:xfrm>
              <a:off x="1724202" y="4054710"/>
              <a:ext cx="770232" cy="400186"/>
            </a:xfrm>
            <a:prstGeom prst="rect">
              <a:avLst/>
            </a:prstGeom>
            <a:noFill/>
            <a:ln>
              <a:noFill/>
            </a:ln>
          </p:spPr>
          <p:txBody>
            <a:bodyPr>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spcBef>
                  <a:spcPct val="50000"/>
                </a:spcBef>
                <a:defRPr/>
              </a:pPr>
              <a:r>
                <a:rPr lang="en-US" altLang="zh-CN" b="0" dirty="0">
                  <a:solidFill>
                    <a:schemeClr val="bg1"/>
                  </a:solidFill>
                  <a:latin typeface="+mn-lt"/>
                  <a:ea typeface="+mn-ea"/>
                  <a:cs typeface="+mn-ea"/>
                  <a:sym typeface="+mn-lt"/>
                </a:rPr>
                <a:t>82%</a:t>
              </a:r>
              <a:endParaRPr lang="zh-CN" altLang="en-US" b="0" dirty="0">
                <a:solidFill>
                  <a:schemeClr val="bg1"/>
                </a:solidFill>
                <a:latin typeface="+mn-lt"/>
                <a:ea typeface="+mn-ea"/>
                <a:cs typeface="+mn-ea"/>
                <a:sym typeface="+mn-lt"/>
              </a:endParaRPr>
            </a:p>
          </p:txBody>
        </p:sp>
      </p:grpSp>
      <p:grpSp>
        <p:nvGrpSpPr>
          <p:cNvPr id="18444" name="组合 22">
            <a:extLst>
              <a:ext uri="{FF2B5EF4-FFF2-40B4-BE49-F238E27FC236}">
                <a16:creationId xmlns:a16="http://schemas.microsoft.com/office/drawing/2014/main" id="{3016231D-618B-4A6F-BE78-27D832F7C0C7}"/>
              </a:ext>
            </a:extLst>
          </p:cNvPr>
          <p:cNvGrpSpPr>
            <a:grpSpLocks/>
          </p:cNvGrpSpPr>
          <p:nvPr/>
        </p:nvGrpSpPr>
        <p:grpSpPr bwMode="auto">
          <a:xfrm>
            <a:off x="4965700" y="3267075"/>
            <a:ext cx="1285875" cy="1249363"/>
            <a:chOff x="3898828" y="3265454"/>
            <a:chExt cx="1286367" cy="1249788"/>
          </a:xfrm>
        </p:grpSpPr>
        <p:pic>
          <p:nvPicPr>
            <p:cNvPr id="18452" name="图片 19">
              <a:extLst>
                <a:ext uri="{FF2B5EF4-FFF2-40B4-BE49-F238E27FC236}">
                  <a16:creationId xmlns:a16="http://schemas.microsoft.com/office/drawing/2014/main" id="{2C40F158-0CFC-4DF0-B60E-842AB55EC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828" y="3265454"/>
              <a:ext cx="1286367" cy="124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6">
              <a:extLst>
                <a:ext uri="{FF2B5EF4-FFF2-40B4-BE49-F238E27FC236}">
                  <a16:creationId xmlns:a16="http://schemas.microsoft.com/office/drawing/2014/main" id="{2327B660-F849-42E2-907D-993BDFFE17D7}"/>
                </a:ext>
              </a:extLst>
            </p:cNvPr>
            <p:cNvSpPr txBox="1">
              <a:spLocks noChangeArrowheads="1"/>
            </p:cNvSpPr>
            <p:nvPr/>
          </p:nvSpPr>
          <p:spPr bwMode="auto">
            <a:xfrm>
              <a:off x="4165630" y="4029302"/>
              <a:ext cx="770233" cy="400186"/>
            </a:xfrm>
            <a:prstGeom prst="rect">
              <a:avLst/>
            </a:prstGeom>
            <a:noFill/>
            <a:ln>
              <a:noFill/>
            </a:ln>
          </p:spPr>
          <p:txBody>
            <a:bodyPr>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spcBef>
                  <a:spcPct val="50000"/>
                </a:spcBef>
                <a:defRPr/>
              </a:pPr>
              <a:r>
                <a:rPr lang="en-US" altLang="zh-CN" b="0" dirty="0">
                  <a:solidFill>
                    <a:schemeClr val="bg1"/>
                  </a:solidFill>
                  <a:latin typeface="+mn-lt"/>
                  <a:ea typeface="+mn-ea"/>
                  <a:cs typeface="+mn-ea"/>
                  <a:sym typeface="+mn-lt"/>
                </a:rPr>
                <a:t>99%</a:t>
              </a:r>
              <a:endParaRPr lang="zh-CN" altLang="en-US" b="0" dirty="0">
                <a:solidFill>
                  <a:schemeClr val="bg1"/>
                </a:solidFill>
                <a:latin typeface="+mn-lt"/>
                <a:ea typeface="+mn-ea"/>
                <a:cs typeface="+mn-ea"/>
                <a:sym typeface="+mn-lt"/>
              </a:endParaRPr>
            </a:p>
          </p:txBody>
        </p:sp>
      </p:grpSp>
      <p:grpSp>
        <p:nvGrpSpPr>
          <p:cNvPr id="18445" name="组合 23">
            <a:extLst>
              <a:ext uri="{FF2B5EF4-FFF2-40B4-BE49-F238E27FC236}">
                <a16:creationId xmlns:a16="http://schemas.microsoft.com/office/drawing/2014/main" id="{10008420-A10E-414A-A735-A2C9EA1259B6}"/>
              </a:ext>
            </a:extLst>
          </p:cNvPr>
          <p:cNvGrpSpPr>
            <a:grpSpLocks/>
          </p:cNvGrpSpPr>
          <p:nvPr/>
        </p:nvGrpSpPr>
        <p:grpSpPr bwMode="auto">
          <a:xfrm>
            <a:off x="7681913" y="3255963"/>
            <a:ext cx="1285875" cy="1249362"/>
            <a:chOff x="6387319" y="3331591"/>
            <a:chExt cx="1286367" cy="1249788"/>
          </a:xfrm>
        </p:grpSpPr>
        <p:pic>
          <p:nvPicPr>
            <p:cNvPr id="18450" name="图片 20">
              <a:extLst>
                <a:ext uri="{FF2B5EF4-FFF2-40B4-BE49-F238E27FC236}">
                  <a16:creationId xmlns:a16="http://schemas.microsoft.com/office/drawing/2014/main" id="{3277ABBF-815B-45EA-AC8D-9E4A9325E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7319" y="3331591"/>
              <a:ext cx="1286367" cy="124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49E11638-4DDB-4DF7-BF25-A933DD3C17A2}"/>
                </a:ext>
              </a:extLst>
            </p:cNvPr>
            <p:cNvSpPr txBox="1">
              <a:spLocks noChangeArrowheads="1"/>
            </p:cNvSpPr>
            <p:nvPr/>
          </p:nvSpPr>
          <p:spPr bwMode="auto">
            <a:xfrm>
              <a:off x="6663650" y="4054149"/>
              <a:ext cx="770232" cy="400186"/>
            </a:xfrm>
            <a:prstGeom prst="rect">
              <a:avLst/>
            </a:prstGeom>
            <a:noFill/>
            <a:ln>
              <a:noFill/>
            </a:ln>
          </p:spPr>
          <p:txBody>
            <a:bodyPr>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spcBef>
                  <a:spcPct val="50000"/>
                </a:spcBef>
                <a:defRPr/>
              </a:pPr>
              <a:r>
                <a:rPr lang="en-US" altLang="zh-CN" b="0" dirty="0">
                  <a:solidFill>
                    <a:schemeClr val="bg1"/>
                  </a:solidFill>
                  <a:latin typeface="+mn-lt"/>
                  <a:ea typeface="+mn-ea"/>
                  <a:cs typeface="+mn-ea"/>
                  <a:sym typeface="+mn-lt"/>
                </a:rPr>
                <a:t>76%</a:t>
              </a:r>
              <a:endParaRPr lang="zh-CN" altLang="en-US" b="0" dirty="0">
                <a:solidFill>
                  <a:schemeClr val="bg1"/>
                </a:solidFill>
                <a:latin typeface="+mn-lt"/>
                <a:ea typeface="+mn-ea"/>
                <a:cs typeface="+mn-ea"/>
                <a:sym typeface="+mn-lt"/>
              </a:endParaRPr>
            </a:p>
          </p:txBody>
        </p:sp>
      </p:grpSp>
      <p:sp>
        <p:nvSpPr>
          <p:cNvPr id="19" name="文本框 2">
            <a:extLst>
              <a:ext uri="{FF2B5EF4-FFF2-40B4-BE49-F238E27FC236}">
                <a16:creationId xmlns:a16="http://schemas.microsoft.com/office/drawing/2014/main" id="{9F09BD27-B682-4F49-947C-895F8CBC8506}"/>
              </a:ext>
            </a:extLst>
          </p:cNvPr>
          <p:cNvSpPr txBox="1">
            <a:spLocks noChangeArrowheads="1"/>
          </p:cNvSpPr>
          <p:nvPr/>
        </p:nvSpPr>
        <p:spPr bwMode="auto">
          <a:xfrm>
            <a:off x="901700" y="5746750"/>
            <a:ext cx="10388600" cy="498475"/>
          </a:xfrm>
          <a:prstGeom prst="rect">
            <a:avLst/>
          </a:prstGeom>
          <a:noFill/>
          <a:ln>
            <a:noFill/>
          </a:ln>
        </p:spPr>
        <p:txBody>
          <a:bodyPr>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lnSpc>
                <a:spcPct val="120000"/>
              </a:lnSpc>
              <a:spcBef>
                <a:spcPts val="1200"/>
              </a:spcBef>
              <a:defRPr/>
            </a:pPr>
            <a:r>
              <a:rPr lang="en-US" altLang="zh-CN" sz="2400" dirty="0">
                <a:solidFill>
                  <a:srgbClr val="000000"/>
                </a:solidFill>
                <a:latin typeface="+mn-lt"/>
                <a:ea typeface="+mn-ea"/>
                <a:cs typeface="+mn-ea"/>
                <a:sym typeface="+mn-lt"/>
              </a:rPr>
              <a:t>1953—1956</a:t>
            </a:r>
            <a:r>
              <a:rPr lang="zh-CN" altLang="en-US" sz="2400" dirty="0">
                <a:solidFill>
                  <a:srgbClr val="000000"/>
                </a:solidFill>
                <a:latin typeface="+mn-lt"/>
                <a:ea typeface="+mn-ea"/>
                <a:cs typeface="+mn-ea"/>
                <a:sym typeface="+mn-lt"/>
              </a:rPr>
              <a:t>年，工人阶级同资产阶级的矛盾逐渐成为国内的主要矛盾。</a:t>
            </a:r>
          </a:p>
        </p:txBody>
      </p:sp>
      <p:cxnSp>
        <p:nvCxnSpPr>
          <p:cNvPr id="25" name="直接连接符 24">
            <a:extLst>
              <a:ext uri="{FF2B5EF4-FFF2-40B4-BE49-F238E27FC236}">
                <a16:creationId xmlns:a16="http://schemas.microsoft.com/office/drawing/2014/main" id="{D20428C1-8A6F-45B3-9734-1E98F172ADBE}"/>
              </a:ext>
            </a:extLst>
          </p:cNvPr>
          <p:cNvCxnSpPr>
            <a:cxnSpLocks/>
          </p:cNvCxnSpPr>
          <p:nvPr/>
        </p:nvCxnSpPr>
        <p:spPr>
          <a:xfrm>
            <a:off x="298450" y="5494338"/>
            <a:ext cx="11595100"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41824C6-414C-4662-9A11-F86750779FC0}"/>
              </a:ext>
            </a:extLst>
          </p:cNvPr>
          <p:cNvSpPr txBox="1"/>
          <p:nvPr/>
        </p:nvSpPr>
        <p:spPr>
          <a:xfrm>
            <a:off x="1147763" y="255588"/>
            <a:ext cx="8594725" cy="555625"/>
          </a:xfrm>
          <a:prstGeom prst="rect">
            <a:avLst/>
          </a:prstGeom>
          <a:noFill/>
        </p:spPr>
        <p:txBody>
          <a:bodyPr>
            <a:spAutoFit/>
          </a:bodyPr>
          <a:lstStyle/>
          <a:p>
            <a:pPr algn="just" eaLnBrk="1" fontAlgn="auto" hangingPunct="1">
              <a:spcBef>
                <a:spcPts val="0"/>
              </a:spcBef>
              <a:spcAft>
                <a:spcPts val="0"/>
              </a:spcAft>
              <a:defRPr/>
            </a:pPr>
            <a:r>
              <a:rPr lang="zh-CN" altLang="en-US" sz="3000" b="1" dirty="0">
                <a:solidFill>
                  <a:srgbClr val="C00000"/>
                </a:solidFill>
                <a:latin typeface="Arial"/>
                <a:ea typeface="Microsoft YaHei"/>
                <a:cs typeface="+mn-ea"/>
                <a:sym typeface="+mn-lt"/>
              </a:rPr>
              <a:t>新民主主义社会是一个过渡性的社会</a:t>
            </a:r>
          </a:p>
        </p:txBody>
      </p:sp>
      <p:cxnSp>
        <p:nvCxnSpPr>
          <p:cNvPr id="29" name="直接连接符 28">
            <a:extLst>
              <a:ext uri="{FF2B5EF4-FFF2-40B4-BE49-F238E27FC236}">
                <a16:creationId xmlns:a16="http://schemas.microsoft.com/office/drawing/2014/main" id="{D89E924D-8FF3-4BF5-AED8-D3F212779F4D}"/>
              </a:ext>
            </a:extLst>
          </p:cNvPr>
          <p:cNvCxnSpPr>
            <a:cxnSpLocks/>
          </p:cNvCxnSpPr>
          <p:nvPr/>
        </p:nvCxnSpPr>
        <p:spPr>
          <a:xfrm>
            <a:off x="638175" y="906463"/>
            <a:ext cx="109093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a:extLst>
              <a:ext uri="{FF2B5EF4-FFF2-40B4-BE49-F238E27FC236}">
                <a16:creationId xmlns:a16="http://schemas.microsoft.com/office/drawing/2014/main" id="{0E78DC2E-4393-44CE-8677-AEB5A07EB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687" r="25056"/>
          <a:stretch>
            <a:fillRect/>
          </a:stretch>
        </p:blipFill>
        <p:spPr bwMode="auto">
          <a:xfrm>
            <a:off x="1183342" y="704390"/>
            <a:ext cx="4133476" cy="510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05561CCB-5ECC-41CC-A055-2CF4038E0BFF}"/>
              </a:ext>
            </a:extLst>
          </p:cNvPr>
          <p:cNvSpPr/>
          <p:nvPr/>
        </p:nvSpPr>
        <p:spPr>
          <a:xfrm>
            <a:off x="395288" y="403225"/>
            <a:ext cx="11304587" cy="6051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a:extLst>
              <a:ext uri="{FF2B5EF4-FFF2-40B4-BE49-F238E27FC236}">
                <a16:creationId xmlns:a16="http://schemas.microsoft.com/office/drawing/2014/main" id="{8D65DFB2-5A01-4C9A-9623-CBAC7539C772}"/>
              </a:ext>
            </a:extLst>
          </p:cNvPr>
          <p:cNvSpPr txBox="1">
            <a:spLocks noChangeArrowheads="1"/>
          </p:cNvSpPr>
          <p:nvPr/>
        </p:nvSpPr>
        <p:spPr bwMode="auto">
          <a:xfrm>
            <a:off x="5951538" y="2243138"/>
            <a:ext cx="5270500"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a:solidFill>
                  <a:srgbClr val="000000"/>
                </a:solidFill>
              </a:rPr>
              <a:t>为什么说新民主主义社会是一个过渡性社会？</a:t>
            </a:r>
          </a:p>
          <a:p>
            <a:pPr algn="just">
              <a:lnSpc>
                <a:spcPct val="120000"/>
              </a:lnSpc>
              <a:spcBef>
                <a:spcPts val="1400"/>
              </a:spcBef>
              <a:buFont typeface="Arial" panose="020B0604020202020204" pitchFamily="34" charset="0"/>
              <a:buAutoNum type="arabicPeriod"/>
            </a:pPr>
            <a:r>
              <a:rPr lang="zh-CN" altLang="en-US" sz="2400">
                <a:solidFill>
                  <a:srgbClr val="000000"/>
                </a:solidFill>
              </a:rPr>
              <a:t>怎样理解党在过渡时期的总路线？</a:t>
            </a:r>
          </a:p>
          <a:p>
            <a:pPr algn="just">
              <a:lnSpc>
                <a:spcPct val="120000"/>
              </a:lnSpc>
              <a:spcBef>
                <a:spcPts val="1400"/>
              </a:spcBef>
              <a:buFont typeface="Arial" panose="020B0604020202020204" pitchFamily="34" charset="0"/>
              <a:buAutoNum type="arabicPeriod"/>
            </a:pPr>
            <a:r>
              <a:rPr lang="zh-CN" altLang="en-US" sz="2400">
                <a:solidFill>
                  <a:srgbClr val="000000"/>
                </a:solidFill>
              </a:rPr>
              <a:t>如何认识我国社会主义改造的基本经验？</a:t>
            </a:r>
          </a:p>
          <a:p>
            <a:pPr algn="just">
              <a:lnSpc>
                <a:spcPct val="120000"/>
              </a:lnSpc>
              <a:spcBef>
                <a:spcPts val="1400"/>
              </a:spcBef>
              <a:buFont typeface="Arial" panose="020B0604020202020204" pitchFamily="34" charset="0"/>
              <a:buAutoNum type="arabicPeriod"/>
            </a:pPr>
            <a:r>
              <a:rPr lang="zh-CN" altLang="en-US" sz="2400">
                <a:solidFill>
                  <a:srgbClr val="000000"/>
                </a:solidFill>
              </a:rPr>
              <a:t>如何理解中国确立社会主义基本制度的重大意义？</a:t>
            </a:r>
          </a:p>
        </p:txBody>
      </p:sp>
      <p:sp>
        <p:nvSpPr>
          <p:cNvPr id="22" name="文本框 21">
            <a:extLst>
              <a:ext uri="{FF2B5EF4-FFF2-40B4-BE49-F238E27FC236}">
                <a16:creationId xmlns:a16="http://schemas.microsoft.com/office/drawing/2014/main" id="{2EBF7F9C-0E6F-4D5E-AE9E-513A5C4BA8EE}"/>
              </a:ext>
            </a:extLst>
          </p:cNvPr>
          <p:cNvSpPr txBox="1"/>
          <p:nvPr/>
        </p:nvSpPr>
        <p:spPr>
          <a:xfrm>
            <a:off x="7026121" y="863649"/>
            <a:ext cx="3121152" cy="862013"/>
          </a:xfrm>
          <a:prstGeom prst="rect">
            <a:avLst/>
          </a:prstGeom>
          <a:noFill/>
        </p:spPr>
        <p:txBody>
          <a:bodyPr>
            <a:spAutoFit/>
          </a:bodyPr>
          <a:lstStyle/>
          <a:p>
            <a:pPr algn="ctr" defTabSz="457200">
              <a:defRPr/>
            </a:pPr>
            <a:r>
              <a:rPr lang="zh-CN" altLang="en-US"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rPr>
              <a:t>思 考 题</a:t>
            </a:r>
            <a:endParaRPr lang="en-US" altLang="zh-CN"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灯片编号占位符 2">
            <a:extLst>
              <a:ext uri="{FF2B5EF4-FFF2-40B4-BE49-F238E27FC236}">
                <a16:creationId xmlns:a16="http://schemas.microsoft.com/office/drawing/2014/main" id="{D9C37346-7F1B-4DBE-802D-30B02D53DB2E}"/>
              </a:ext>
            </a:extLst>
          </p:cNvPr>
          <p:cNvSpPr>
            <a:spLocks noGrp="1" noChangeArrowheads="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B2253145-66F4-4777-9F84-FF3D6E206D83}" type="slidenum">
              <a:rPr lang="en-US" altLang="zh-CN" smtClean="0"/>
              <a:pPr/>
              <a:t>2</a:t>
            </a:fld>
            <a:endParaRPr lang="zh-CN" altLang="en-US"/>
          </a:p>
        </p:txBody>
      </p:sp>
      <p:sp>
        <p:nvSpPr>
          <p:cNvPr id="6" name="文本框 5">
            <a:extLst>
              <a:ext uri="{FF2B5EF4-FFF2-40B4-BE49-F238E27FC236}">
                <a16:creationId xmlns:a16="http://schemas.microsoft.com/office/drawing/2014/main" id="{C749C3C0-3049-40A7-B54B-303775D60C56}"/>
              </a:ext>
            </a:extLst>
          </p:cNvPr>
          <p:cNvSpPr txBox="1"/>
          <p:nvPr/>
        </p:nvSpPr>
        <p:spPr>
          <a:xfrm>
            <a:off x="4103760" y="943661"/>
            <a:ext cx="3632056" cy="769441"/>
          </a:xfrm>
          <a:prstGeom prst="rect">
            <a:avLst/>
          </a:prstGeom>
          <a:noFill/>
        </p:spPr>
        <p:txBody>
          <a:bodyPr>
            <a:spAutoFit/>
            <a:scene3d>
              <a:camera prst="orthographicFront"/>
              <a:lightRig rig="threePt" dir="t"/>
            </a:scene3d>
            <a:sp3d contourW="12700"/>
          </a:bodyPr>
          <a:lstStyle/>
          <a:p>
            <a:pPr algn="dist" defTabSz="457200" eaLnBrk="1" fontAlgn="auto" hangingPunct="1">
              <a:spcBef>
                <a:spcPts val="0"/>
              </a:spcBef>
              <a:spcAft>
                <a:spcPts val="0"/>
              </a:spcAft>
              <a:defRPr/>
            </a:pPr>
            <a:r>
              <a:rPr lang="zh-CN" altLang="en-US" sz="4400" b="1" dirty="0">
                <a:solidFill>
                  <a:srgbClr val="FF0000"/>
                </a:solidFill>
                <a:effectLst>
                  <a:outerShdw blurRad="38100" dist="38100" dir="2700000" algn="tl">
                    <a:srgbClr val="000000">
                      <a:alpha val="43137"/>
                    </a:srgbClr>
                  </a:outerShdw>
                </a:effectLst>
                <a:latin typeface="Arial"/>
                <a:ea typeface="微软雅黑"/>
              </a:rPr>
              <a:t>第一章</a:t>
            </a:r>
          </a:p>
        </p:txBody>
      </p:sp>
      <p:sp>
        <p:nvSpPr>
          <p:cNvPr id="7" name="文本框 6">
            <a:extLst>
              <a:ext uri="{FF2B5EF4-FFF2-40B4-BE49-F238E27FC236}">
                <a16:creationId xmlns:a16="http://schemas.microsoft.com/office/drawing/2014/main" id="{9BA89BBE-C5BC-4F3C-99F6-561597FCDE02}"/>
              </a:ext>
            </a:extLst>
          </p:cNvPr>
          <p:cNvSpPr txBox="1"/>
          <p:nvPr/>
        </p:nvSpPr>
        <p:spPr>
          <a:xfrm>
            <a:off x="1732590" y="2024091"/>
            <a:ext cx="8249610" cy="964944"/>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defTabSz="457200" eaLnBrk="1" fontAlgn="auto" hangingPunct="1">
              <a:lnSpc>
                <a:spcPct val="114000"/>
              </a:lnSpc>
              <a:spcBef>
                <a:spcPts val="0"/>
              </a:spcBef>
              <a:spcAft>
                <a:spcPts val="0"/>
              </a:spcAft>
              <a:defRPr/>
            </a:pPr>
            <a:r>
              <a:rPr lang="zh-CN" altLang="en-US" sz="5400" b="1" dirty="0">
                <a:solidFill>
                  <a:srgbClr val="A50021"/>
                </a:solidFill>
                <a:latin typeface="Century Gothic" panose="020B0502020202020204" pitchFamily="34" charset="0"/>
                <a:ea typeface="微软雅黑"/>
              </a:rPr>
              <a:t>毛泽东思想及其历史地位</a:t>
            </a:r>
          </a:p>
        </p:txBody>
      </p:sp>
      <p:grpSp>
        <p:nvGrpSpPr>
          <p:cNvPr id="8" name="组合 7">
            <a:extLst>
              <a:ext uri="{FF2B5EF4-FFF2-40B4-BE49-F238E27FC236}">
                <a16:creationId xmlns:a16="http://schemas.microsoft.com/office/drawing/2014/main" id="{7C874623-B85E-47F0-A805-FB8A6D1F73B1}"/>
              </a:ext>
            </a:extLst>
          </p:cNvPr>
          <p:cNvGrpSpPr>
            <a:grpSpLocks/>
          </p:cNvGrpSpPr>
          <p:nvPr/>
        </p:nvGrpSpPr>
        <p:grpSpPr bwMode="auto">
          <a:xfrm>
            <a:off x="2573338" y="4023099"/>
            <a:ext cx="5580062" cy="527050"/>
            <a:chOff x="6271846" y="1617753"/>
            <a:chExt cx="5580185" cy="527643"/>
          </a:xfrm>
        </p:grpSpPr>
        <p:sp>
          <p:nvSpPr>
            <p:cNvPr id="9" name="矩形 8">
              <a:extLst>
                <a:ext uri="{FF2B5EF4-FFF2-40B4-BE49-F238E27FC236}">
                  <a16:creationId xmlns:a16="http://schemas.microsoft.com/office/drawing/2014/main" id="{7F6CC26B-0FAE-4F85-8BFB-9897E6F00A93}"/>
                </a:ext>
              </a:extLst>
            </p:cNvPr>
            <p:cNvSpPr/>
            <p:nvPr/>
          </p:nvSpPr>
          <p:spPr>
            <a:xfrm>
              <a:off x="6271846" y="1617753"/>
              <a:ext cx="1174776"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第一节</a:t>
              </a:r>
            </a:p>
          </p:txBody>
        </p:sp>
        <p:sp>
          <p:nvSpPr>
            <p:cNvPr id="10" name="文本框 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2" action="ppaction://hlinksldjump"/>
              <a:extLst>
                <a:ext uri="{FF2B5EF4-FFF2-40B4-BE49-F238E27FC236}">
                  <a16:creationId xmlns:a16="http://schemas.microsoft.com/office/drawing/2014/main" id="{52442232-3651-444B-A7A9-78AF6335F708}"/>
                </a:ext>
              </a:extLst>
            </p:cNvPr>
            <p:cNvSpPr txBox="1"/>
            <p:nvPr/>
          </p:nvSpPr>
          <p:spPr>
            <a:xfrm>
              <a:off x="7633951" y="1619343"/>
              <a:ext cx="4218080" cy="524464"/>
            </a:xfrm>
            <a:prstGeom prst="rect">
              <a:avLst/>
            </a:prstGeom>
            <a:noFill/>
            <a:ln>
              <a:noFill/>
            </a:ln>
          </p:spPr>
          <p:txBody>
            <a:bodyPr>
              <a:spAutoFit/>
            </a:bodyPr>
            <a:lstStyle/>
            <a:p>
              <a:pPr algn="just" defTabSz="457200" fontAlgn="auto">
                <a:spcBef>
                  <a:spcPts val="0"/>
                </a:spcBef>
                <a:spcAft>
                  <a:spcPts val="0"/>
                </a:spcAft>
                <a:defRPr/>
              </a:pPr>
              <a:r>
                <a:rPr lang="zh-CN" altLang="en-US" sz="2800" b="1" dirty="0">
                  <a:solidFill>
                    <a:schemeClr val="tx1">
                      <a:lumMod val="75000"/>
                      <a:lumOff val="25000"/>
                    </a:schemeClr>
                  </a:solidFill>
                  <a:cs typeface="+mn-ea"/>
                  <a:sym typeface="+mn-lt"/>
                </a:rPr>
                <a:t>毛泽东思想的形成和发展</a:t>
              </a:r>
            </a:p>
          </p:txBody>
        </p:sp>
      </p:grpSp>
      <p:grpSp>
        <p:nvGrpSpPr>
          <p:cNvPr id="11" name="组合 10">
            <a:extLst>
              <a:ext uri="{FF2B5EF4-FFF2-40B4-BE49-F238E27FC236}">
                <a16:creationId xmlns:a16="http://schemas.microsoft.com/office/drawing/2014/main" id="{B91EA1F3-84D3-4F0E-9326-ADC74DBE293F}"/>
              </a:ext>
            </a:extLst>
          </p:cNvPr>
          <p:cNvGrpSpPr>
            <a:grpSpLocks/>
          </p:cNvGrpSpPr>
          <p:nvPr/>
        </p:nvGrpSpPr>
        <p:grpSpPr bwMode="auto">
          <a:xfrm>
            <a:off x="2560172" y="4677818"/>
            <a:ext cx="5580062" cy="954087"/>
            <a:chOff x="6271846" y="1399831"/>
            <a:chExt cx="5580185" cy="955180"/>
          </a:xfrm>
        </p:grpSpPr>
        <p:sp>
          <p:nvSpPr>
            <p:cNvPr id="12" name="矩形 11">
              <a:extLst>
                <a:ext uri="{FF2B5EF4-FFF2-40B4-BE49-F238E27FC236}">
                  <a16:creationId xmlns:a16="http://schemas.microsoft.com/office/drawing/2014/main" id="{076DC7B7-5D32-47D1-9BCB-1AE1BF7E9CBC}"/>
                </a:ext>
              </a:extLst>
            </p:cNvPr>
            <p:cNvSpPr/>
            <p:nvPr/>
          </p:nvSpPr>
          <p:spPr>
            <a:xfrm>
              <a:off x="6271846" y="1617567"/>
              <a:ext cx="1174776" cy="527654"/>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第二节</a:t>
              </a:r>
            </a:p>
          </p:txBody>
        </p:sp>
        <p:sp>
          <p:nvSpPr>
            <p:cNvPr id="13" name="文本框 1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3" action="ppaction://hlinksldjump"/>
              <a:extLst>
                <a:ext uri="{FF2B5EF4-FFF2-40B4-BE49-F238E27FC236}">
                  <a16:creationId xmlns:a16="http://schemas.microsoft.com/office/drawing/2014/main" id="{8E186AAD-1489-44DD-80E5-1CB34F809181}"/>
                </a:ext>
              </a:extLst>
            </p:cNvPr>
            <p:cNvSpPr txBox="1"/>
            <p:nvPr/>
          </p:nvSpPr>
          <p:spPr>
            <a:xfrm>
              <a:off x="7633951" y="1399831"/>
              <a:ext cx="4218080" cy="955180"/>
            </a:xfrm>
            <a:prstGeom prst="rect">
              <a:avLst/>
            </a:prstGeom>
            <a:noFill/>
          </p:spPr>
          <p:txBody>
            <a:bodyPr>
              <a:spAutoFit/>
            </a:bodyPr>
            <a:lstStyle/>
            <a:p>
              <a:pPr algn="just" eaLnBrk="1" fontAlgn="auto" hangingPunct="1">
                <a:spcBef>
                  <a:spcPts val="0"/>
                </a:spcBef>
                <a:spcAft>
                  <a:spcPts val="0"/>
                </a:spcAft>
                <a:defRPr/>
              </a:pPr>
              <a:r>
                <a:rPr lang="zh-CN" altLang="en-US" sz="2800" b="1" kern="0" dirty="0">
                  <a:solidFill>
                    <a:srgbClr val="404040"/>
                  </a:solidFill>
                  <a:latin typeface="微软雅黑" panose="020B0503020204020204" charset="-122"/>
                  <a:ea typeface="+mn-ea"/>
                </a:rPr>
                <a:t>毛泽东思想的主要内容和活的灵魂</a:t>
              </a:r>
            </a:p>
          </p:txBody>
        </p:sp>
      </p:grpSp>
      <p:grpSp>
        <p:nvGrpSpPr>
          <p:cNvPr id="14" name="组合 13">
            <a:extLst>
              <a:ext uri="{FF2B5EF4-FFF2-40B4-BE49-F238E27FC236}">
                <a16:creationId xmlns:a16="http://schemas.microsoft.com/office/drawing/2014/main" id="{43E63EC7-8B2B-4BD2-AEB2-779D5074577B}"/>
              </a:ext>
            </a:extLst>
          </p:cNvPr>
          <p:cNvGrpSpPr>
            <a:grpSpLocks/>
          </p:cNvGrpSpPr>
          <p:nvPr/>
        </p:nvGrpSpPr>
        <p:grpSpPr bwMode="auto">
          <a:xfrm>
            <a:off x="2626753" y="5879166"/>
            <a:ext cx="5580062" cy="528638"/>
            <a:chOff x="6271846" y="1617753"/>
            <a:chExt cx="5580185" cy="527643"/>
          </a:xfrm>
        </p:grpSpPr>
        <p:sp>
          <p:nvSpPr>
            <p:cNvPr id="15" name="矩形 14">
              <a:extLst>
                <a:ext uri="{FF2B5EF4-FFF2-40B4-BE49-F238E27FC236}">
                  <a16:creationId xmlns:a16="http://schemas.microsoft.com/office/drawing/2014/main" id="{E7166802-E033-4630-8425-E5A90C70183A}"/>
                </a:ext>
              </a:extLst>
            </p:cNvPr>
            <p:cNvSpPr/>
            <p:nvPr/>
          </p:nvSpPr>
          <p:spPr>
            <a:xfrm>
              <a:off x="6271846" y="1617753"/>
              <a:ext cx="1174776"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第三节</a:t>
              </a:r>
            </a:p>
          </p:txBody>
        </p:sp>
        <p:sp>
          <p:nvSpPr>
            <p:cNvPr id="16" name="文本框 1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09A65B02-EF89-400B-8ADD-A2DF6FC08CF6}"/>
                </a:ext>
              </a:extLst>
            </p:cNvPr>
            <p:cNvSpPr txBox="1"/>
            <p:nvPr/>
          </p:nvSpPr>
          <p:spPr>
            <a:xfrm>
              <a:off x="7633951" y="1619338"/>
              <a:ext cx="4218080" cy="524473"/>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prstClr val="black">
                      <a:lumMod val="75000"/>
                      <a:lumOff val="25000"/>
                    </a:prstClr>
                  </a:solidFill>
                  <a:latin typeface="+mn-lt"/>
                  <a:ea typeface="+mn-ea"/>
                  <a:cs typeface="+mn-ea"/>
                  <a:sym typeface="+mn-lt"/>
                </a:rPr>
                <a:t>毛泽东思想的历史地位</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5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Scale>
                                      <p:cBhvr>
                                        <p:cTn id="15" dur="75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750" decel="50000" fill="hold">
                                          <p:stCondLst>
                                            <p:cond delay="0"/>
                                          </p:stCondLst>
                                        </p:cTn>
                                        <p:tgtEl>
                                          <p:spTgt spid="8"/>
                                        </p:tgtEl>
                                        <p:attrNameLst>
                                          <p:attrName>ppt_x</p:attrName>
                                          <p:attrName>ppt_y</p:attrName>
                                        </p:attrNameLst>
                                      </p:cBhvr>
                                    </p:animMotion>
                                    <p:animEffect transition="in" filter="fade">
                                      <p:cBhvr>
                                        <p:cTn id="17" dur="750"/>
                                        <p:tgtEl>
                                          <p:spTgt spid="8"/>
                                        </p:tgtEl>
                                      </p:cBhvr>
                                    </p:animEffect>
                                  </p:childTnLst>
                                </p:cTn>
                              </p:par>
                            </p:childTnLst>
                          </p:cTn>
                        </p:par>
                        <p:par>
                          <p:cTn id="18" fill="hold">
                            <p:stCondLst>
                              <p:cond delay="1750"/>
                            </p:stCondLst>
                            <p:childTnLst>
                              <p:par>
                                <p:cTn id="19" presetID="5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75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750" decel="50000" fill="hold">
                                          <p:stCondLst>
                                            <p:cond delay="0"/>
                                          </p:stCondLst>
                                        </p:cTn>
                                        <p:tgtEl>
                                          <p:spTgt spid="11"/>
                                        </p:tgtEl>
                                        <p:attrNameLst>
                                          <p:attrName>ppt_x</p:attrName>
                                          <p:attrName>ppt_y</p:attrName>
                                        </p:attrNameLst>
                                      </p:cBhvr>
                                    </p:animMotion>
                                    <p:animEffect transition="in" filter="fade">
                                      <p:cBhvr>
                                        <p:cTn id="23" dur="750"/>
                                        <p:tgtEl>
                                          <p:spTgt spid="11"/>
                                        </p:tgtEl>
                                      </p:cBhvr>
                                    </p:animEffect>
                                  </p:childTnLst>
                                </p:cTn>
                              </p:par>
                            </p:childTnLst>
                          </p:cTn>
                        </p:par>
                        <p:par>
                          <p:cTn id="24" fill="hold">
                            <p:stCondLst>
                              <p:cond delay="2500"/>
                            </p:stCondLst>
                            <p:childTnLst>
                              <p:par>
                                <p:cTn id="25" presetID="52"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Scale>
                                      <p:cBhvr>
                                        <p:cTn id="27" dur="75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750" decel="50000" fill="hold">
                                          <p:stCondLst>
                                            <p:cond delay="0"/>
                                          </p:stCondLst>
                                        </p:cTn>
                                        <p:tgtEl>
                                          <p:spTgt spid="14"/>
                                        </p:tgtEl>
                                        <p:attrNameLst>
                                          <p:attrName>ppt_x</p:attrName>
                                          <p:attrName>ppt_y</p:attrName>
                                        </p:attrNameLst>
                                      </p:cBhvr>
                                    </p:animMotion>
                                    <p:animEffect transition="in" filter="fade">
                                      <p:cBhvr>
                                        <p:cTn id="29"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页脚占位符 1">
            <a:extLst>
              <a:ext uri="{FF2B5EF4-FFF2-40B4-BE49-F238E27FC236}">
                <a16:creationId xmlns:a16="http://schemas.microsoft.com/office/drawing/2014/main" id="{240A5C1B-01EE-4665-B8E1-B25EF8AA127E}"/>
              </a:ext>
            </a:extLst>
          </p:cNvPr>
          <p:cNvSpPr>
            <a:spLocks noGrp="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en-US" altLang="zh-CN"/>
          </a:p>
        </p:txBody>
      </p:sp>
      <p:sp>
        <p:nvSpPr>
          <p:cNvPr id="7172" name="灯片编号占位符 2">
            <a:extLst>
              <a:ext uri="{FF2B5EF4-FFF2-40B4-BE49-F238E27FC236}">
                <a16:creationId xmlns:a16="http://schemas.microsoft.com/office/drawing/2014/main" id="{42B56615-1097-419C-B35D-1AA2CB65C30B}"/>
              </a:ext>
            </a:extLst>
          </p:cNvPr>
          <p:cNvSpPr>
            <a:spLocks noGrp="1" noChangeArrowheads="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AC298ECD-9C0C-4824-A124-142778B82004}" type="slidenum">
              <a:rPr lang="en-US" altLang="zh-CN" smtClean="0"/>
              <a:pPr/>
              <a:t>20</a:t>
            </a:fld>
            <a:endParaRPr lang="zh-CN" altLang="en-US"/>
          </a:p>
        </p:txBody>
      </p:sp>
      <p:sp>
        <p:nvSpPr>
          <p:cNvPr id="6" name="文本框 5">
            <a:extLst>
              <a:ext uri="{FF2B5EF4-FFF2-40B4-BE49-F238E27FC236}">
                <a16:creationId xmlns:a16="http://schemas.microsoft.com/office/drawing/2014/main" id="{C9CF0C1F-A021-4E9C-A300-32A1B9DAE6B6}"/>
              </a:ext>
            </a:extLst>
          </p:cNvPr>
          <p:cNvSpPr txBox="1"/>
          <p:nvPr/>
        </p:nvSpPr>
        <p:spPr>
          <a:xfrm>
            <a:off x="28388" y="532359"/>
            <a:ext cx="3620022" cy="707886"/>
          </a:xfrm>
          <a:prstGeom prst="rect">
            <a:avLst/>
          </a:prstGeom>
          <a:noFill/>
        </p:spPr>
        <p:txBody>
          <a:bodyPr>
            <a:spAutoFit/>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4000" b="1" dirty="0">
                <a:solidFill>
                  <a:srgbClr val="FF0000"/>
                </a:solidFill>
                <a:effectLst>
                  <a:outerShdw blurRad="38100" dist="38100" dir="2700000" algn="tl">
                    <a:srgbClr val="000000">
                      <a:alpha val="43137"/>
                    </a:srgbClr>
                  </a:outerShdw>
                </a:effectLst>
                <a:latin typeface="Arial"/>
                <a:ea typeface="微软雅黑"/>
              </a:rPr>
              <a:t>第四章</a:t>
            </a:r>
          </a:p>
        </p:txBody>
      </p:sp>
      <p:sp>
        <p:nvSpPr>
          <p:cNvPr id="7" name="文本框 6">
            <a:extLst>
              <a:ext uri="{FF2B5EF4-FFF2-40B4-BE49-F238E27FC236}">
                <a16:creationId xmlns:a16="http://schemas.microsoft.com/office/drawing/2014/main" id="{7272E191-981F-4238-B20D-5A694BC04586}"/>
              </a:ext>
            </a:extLst>
          </p:cNvPr>
          <p:cNvSpPr txBox="1"/>
          <p:nvPr/>
        </p:nvSpPr>
        <p:spPr>
          <a:xfrm>
            <a:off x="3255655" y="520015"/>
            <a:ext cx="8249610" cy="1305678"/>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defTabSz="457200" eaLnBrk="1" fontAlgn="auto" hangingPunct="1">
              <a:lnSpc>
                <a:spcPct val="114000"/>
              </a:lnSpc>
              <a:spcBef>
                <a:spcPts val="0"/>
              </a:spcBef>
              <a:spcAft>
                <a:spcPts val="0"/>
              </a:spcAft>
              <a:defRPr/>
            </a:pPr>
            <a:r>
              <a:rPr lang="zh-CN" altLang="en-US" sz="3600" b="1" dirty="0">
                <a:solidFill>
                  <a:srgbClr val="A50021"/>
                </a:solidFill>
                <a:latin typeface="Century Gothic" panose="020B0502020202020204" pitchFamily="34" charset="0"/>
                <a:ea typeface="微软雅黑"/>
              </a:rPr>
              <a:t>社会主义建设道路</a:t>
            </a:r>
            <a:endParaRPr lang="en-US" altLang="zh-CN" sz="3600" b="1" dirty="0">
              <a:solidFill>
                <a:srgbClr val="A50021"/>
              </a:solidFill>
              <a:latin typeface="Century Gothic" panose="020B0502020202020204" pitchFamily="34" charset="0"/>
              <a:ea typeface="微软雅黑"/>
            </a:endParaRPr>
          </a:p>
          <a:p>
            <a:pPr algn="ctr" defTabSz="457200" eaLnBrk="1" fontAlgn="auto" hangingPunct="1">
              <a:lnSpc>
                <a:spcPct val="114000"/>
              </a:lnSpc>
              <a:spcBef>
                <a:spcPts val="0"/>
              </a:spcBef>
              <a:spcAft>
                <a:spcPts val="0"/>
              </a:spcAft>
              <a:defRPr/>
            </a:pPr>
            <a:r>
              <a:rPr lang="zh-CN" altLang="en-US" sz="3600" b="1" dirty="0">
                <a:solidFill>
                  <a:srgbClr val="A50021"/>
                </a:solidFill>
                <a:latin typeface="Century Gothic" panose="020B0502020202020204" pitchFamily="34" charset="0"/>
                <a:ea typeface="微软雅黑"/>
              </a:rPr>
              <a:t>初步探索的理论成果</a:t>
            </a:r>
          </a:p>
        </p:txBody>
      </p:sp>
      <p:grpSp>
        <p:nvGrpSpPr>
          <p:cNvPr id="8" name="组合 7">
            <a:extLst>
              <a:ext uri="{FF2B5EF4-FFF2-40B4-BE49-F238E27FC236}">
                <a16:creationId xmlns:a16="http://schemas.microsoft.com/office/drawing/2014/main" id="{07CC22B8-0479-4B9A-926E-C149D75EF601}"/>
              </a:ext>
            </a:extLst>
          </p:cNvPr>
          <p:cNvGrpSpPr>
            <a:grpSpLocks/>
          </p:cNvGrpSpPr>
          <p:nvPr/>
        </p:nvGrpSpPr>
        <p:grpSpPr bwMode="auto">
          <a:xfrm>
            <a:off x="3305969" y="3699062"/>
            <a:ext cx="5580062" cy="527050"/>
            <a:chOff x="6271846" y="1617753"/>
            <a:chExt cx="5580185" cy="527643"/>
          </a:xfrm>
        </p:grpSpPr>
        <p:sp>
          <p:nvSpPr>
            <p:cNvPr id="9" name="矩形 8">
              <a:extLst>
                <a:ext uri="{FF2B5EF4-FFF2-40B4-BE49-F238E27FC236}">
                  <a16:creationId xmlns:a16="http://schemas.microsoft.com/office/drawing/2014/main" id="{7B133B87-F677-43BB-9221-542566CDA152}"/>
                </a:ext>
              </a:extLst>
            </p:cNvPr>
            <p:cNvSpPr/>
            <p:nvPr/>
          </p:nvSpPr>
          <p:spPr>
            <a:xfrm>
              <a:off x="6271846" y="1617753"/>
              <a:ext cx="1174776"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第一节</a:t>
              </a:r>
            </a:p>
          </p:txBody>
        </p:sp>
        <p:sp>
          <p:nvSpPr>
            <p:cNvPr id="10" name="文本框 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2" action="ppaction://hlinksldjump"/>
              <a:extLst>
                <a:ext uri="{FF2B5EF4-FFF2-40B4-BE49-F238E27FC236}">
                  <a16:creationId xmlns:a16="http://schemas.microsoft.com/office/drawing/2014/main" id="{90C96334-DC39-403F-8642-DA380CD2E3A6}"/>
                </a:ext>
              </a:extLst>
            </p:cNvPr>
            <p:cNvSpPr txBox="1"/>
            <p:nvPr/>
          </p:nvSpPr>
          <p:spPr>
            <a:xfrm>
              <a:off x="7633951" y="1619343"/>
              <a:ext cx="4218080" cy="524464"/>
            </a:xfrm>
            <a:prstGeom prst="rect">
              <a:avLst/>
            </a:prstGeom>
            <a:noFill/>
            <a:ln>
              <a:noFill/>
            </a:ln>
          </p:spPr>
          <p:txBody>
            <a:bodyPr>
              <a:spAutoFit/>
            </a:bodyPr>
            <a:lstStyle/>
            <a:p>
              <a:pPr algn="just" defTabSz="457200" eaLnBrk="1" fontAlgn="auto" hangingPunct="1">
                <a:spcBef>
                  <a:spcPts val="0"/>
                </a:spcBef>
                <a:spcAft>
                  <a:spcPts val="0"/>
                </a:spcAft>
                <a:defRPr/>
              </a:pPr>
              <a:r>
                <a:rPr lang="zh-CN" altLang="en-US" sz="2800" b="1" dirty="0">
                  <a:solidFill>
                    <a:schemeClr val="tx1">
                      <a:lumMod val="75000"/>
                      <a:lumOff val="25000"/>
                    </a:schemeClr>
                  </a:solidFill>
                  <a:latin typeface="+mn-ea"/>
                </a:rPr>
                <a:t>初步探索的重要理论成果</a:t>
              </a:r>
            </a:p>
          </p:txBody>
        </p:sp>
      </p:grpSp>
      <p:grpSp>
        <p:nvGrpSpPr>
          <p:cNvPr id="11" name="组合 10">
            <a:extLst>
              <a:ext uri="{FF2B5EF4-FFF2-40B4-BE49-F238E27FC236}">
                <a16:creationId xmlns:a16="http://schemas.microsoft.com/office/drawing/2014/main" id="{D771DD7D-E485-4070-8EF7-DEB2AAC7D4A4}"/>
              </a:ext>
            </a:extLst>
          </p:cNvPr>
          <p:cNvGrpSpPr>
            <a:grpSpLocks/>
          </p:cNvGrpSpPr>
          <p:nvPr/>
        </p:nvGrpSpPr>
        <p:grpSpPr bwMode="auto">
          <a:xfrm>
            <a:off x="3206471" y="5076207"/>
            <a:ext cx="6299761" cy="527050"/>
            <a:chOff x="6271846" y="1617567"/>
            <a:chExt cx="6299900" cy="527031"/>
          </a:xfrm>
        </p:grpSpPr>
        <p:sp>
          <p:nvSpPr>
            <p:cNvPr id="12" name="矩形 11">
              <a:extLst>
                <a:ext uri="{FF2B5EF4-FFF2-40B4-BE49-F238E27FC236}">
                  <a16:creationId xmlns:a16="http://schemas.microsoft.com/office/drawing/2014/main" id="{F0261659-8072-438B-9D1B-D0F832BD3D89}"/>
                </a:ext>
              </a:extLst>
            </p:cNvPr>
            <p:cNvSpPr/>
            <p:nvPr/>
          </p:nvSpPr>
          <p:spPr>
            <a:xfrm>
              <a:off x="6271846" y="1617567"/>
              <a:ext cx="1174776" cy="527031"/>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第二节</a:t>
              </a:r>
            </a:p>
          </p:txBody>
        </p:sp>
        <p:sp>
          <p:nvSpPr>
            <p:cNvPr id="13" name="文本框 1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3" action="ppaction://hlinksldjump"/>
              <a:extLst>
                <a:ext uri="{FF2B5EF4-FFF2-40B4-BE49-F238E27FC236}">
                  <a16:creationId xmlns:a16="http://schemas.microsoft.com/office/drawing/2014/main" id="{C1B2892F-2F88-4DD0-8001-6E1D5AF43401}"/>
                </a:ext>
              </a:extLst>
            </p:cNvPr>
            <p:cNvSpPr txBox="1"/>
            <p:nvPr/>
          </p:nvSpPr>
          <p:spPr>
            <a:xfrm>
              <a:off x="7980595" y="1620742"/>
              <a:ext cx="4591151" cy="523856"/>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schemeClr val="tx1">
                      <a:lumMod val="75000"/>
                      <a:lumOff val="25000"/>
                    </a:schemeClr>
                  </a:solidFill>
                  <a:latin typeface="+mn-ea"/>
                </a:rPr>
                <a:t>初步探索的意义和经验教训</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5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Scale>
                                      <p:cBhvr>
                                        <p:cTn id="15" dur="75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750" decel="50000" fill="hold">
                                          <p:stCondLst>
                                            <p:cond delay="0"/>
                                          </p:stCondLst>
                                        </p:cTn>
                                        <p:tgtEl>
                                          <p:spTgt spid="8"/>
                                        </p:tgtEl>
                                        <p:attrNameLst>
                                          <p:attrName>ppt_x</p:attrName>
                                          <p:attrName>ppt_y</p:attrName>
                                        </p:attrNameLst>
                                      </p:cBhvr>
                                    </p:animMotion>
                                    <p:animEffect transition="in" filter="fade">
                                      <p:cBhvr>
                                        <p:cTn id="17" dur="750"/>
                                        <p:tgtEl>
                                          <p:spTgt spid="8"/>
                                        </p:tgtEl>
                                      </p:cBhvr>
                                    </p:animEffect>
                                  </p:childTnLst>
                                </p:cTn>
                              </p:par>
                            </p:childTnLst>
                          </p:cTn>
                        </p:par>
                        <p:par>
                          <p:cTn id="18" fill="hold">
                            <p:stCondLst>
                              <p:cond delay="1750"/>
                            </p:stCondLst>
                            <p:childTnLst>
                              <p:par>
                                <p:cTn id="19" presetID="5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75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750" decel="50000" fill="hold">
                                          <p:stCondLst>
                                            <p:cond delay="0"/>
                                          </p:stCondLst>
                                        </p:cTn>
                                        <p:tgtEl>
                                          <p:spTgt spid="11"/>
                                        </p:tgtEl>
                                        <p:attrNameLst>
                                          <p:attrName>ppt_x</p:attrName>
                                          <p:attrName>ppt_y</p:attrName>
                                        </p:attrNameLst>
                                      </p:cBhvr>
                                    </p:animMotion>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03CCDFD-F7A4-49FE-9309-7FB800B446A6}"/>
              </a:ext>
            </a:extLst>
          </p:cNvPr>
          <p:cNvPicPr>
            <a:picLocks noChangeAspect="1"/>
          </p:cNvPicPr>
          <p:nvPr/>
        </p:nvPicPr>
        <p:blipFill>
          <a:blip r:embed="rId2"/>
          <a:stretch>
            <a:fillRect/>
          </a:stretch>
        </p:blipFill>
        <p:spPr>
          <a:xfrm>
            <a:off x="2388253" y="230188"/>
            <a:ext cx="6124575" cy="723900"/>
          </a:xfrm>
          <a:prstGeom prst="rect">
            <a:avLst/>
          </a:prstGeom>
        </p:spPr>
      </p:pic>
      <p:pic>
        <p:nvPicPr>
          <p:cNvPr id="13" name="图片 12">
            <a:extLst>
              <a:ext uri="{FF2B5EF4-FFF2-40B4-BE49-F238E27FC236}">
                <a16:creationId xmlns:a16="http://schemas.microsoft.com/office/drawing/2014/main" id="{ED2C0597-F159-4FBD-8C58-11F02FDDEC83}"/>
              </a:ext>
            </a:extLst>
          </p:cNvPr>
          <p:cNvPicPr>
            <a:picLocks noChangeAspect="1"/>
          </p:cNvPicPr>
          <p:nvPr/>
        </p:nvPicPr>
        <p:blipFill>
          <a:blip r:embed="rId3"/>
          <a:stretch>
            <a:fillRect/>
          </a:stretch>
        </p:blipFill>
        <p:spPr>
          <a:xfrm>
            <a:off x="452437" y="952500"/>
            <a:ext cx="11287125" cy="4953000"/>
          </a:xfrm>
          <a:prstGeom prst="rect">
            <a:avLst/>
          </a:prstGeom>
        </p:spPr>
      </p:pic>
    </p:spTree>
    <p:extLst>
      <p:ext uri="{BB962C8B-B14F-4D97-AF65-F5344CB8AC3E}">
        <p14:creationId xmlns:p14="http://schemas.microsoft.com/office/powerpoint/2010/main" val="3846729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F03BD-0E1E-46B0-A79F-9D423B765C5A}"/>
              </a:ext>
            </a:extLst>
          </p:cNvPr>
          <p:cNvSpPr>
            <a:spLocks noGrp="1"/>
          </p:cNvSpPr>
          <p:nvPr>
            <p:ph type="title"/>
          </p:nvPr>
        </p:nvSpPr>
        <p:spPr/>
        <p:txBody>
          <a:bodyPr>
            <a:normAutofit/>
          </a:bodyPr>
          <a:lstStyle/>
          <a:p>
            <a:pPr algn="ctr"/>
            <a:r>
              <a:rPr lang="zh-CN" altLang="zh-CN" sz="3200" b="1" kern="100" dirty="0">
                <a:effectLst/>
                <a:ea typeface="黑体" panose="02010609060101010101" pitchFamily="49" charset="-122"/>
                <a:cs typeface="Times New Roman" panose="02020603050405020304" pitchFamily="18" charset="0"/>
              </a:rPr>
              <a:t>重点</a:t>
            </a:r>
            <a:endParaRPr lang="zh-CN" altLang="en-US" sz="6600" dirty="0"/>
          </a:p>
        </p:txBody>
      </p:sp>
      <p:sp>
        <p:nvSpPr>
          <p:cNvPr id="3" name="内容占位符 2">
            <a:extLst>
              <a:ext uri="{FF2B5EF4-FFF2-40B4-BE49-F238E27FC236}">
                <a16:creationId xmlns:a16="http://schemas.microsoft.com/office/drawing/2014/main" id="{1973019A-7BA3-4631-BE47-32C8F22E77FC}"/>
              </a:ext>
            </a:extLst>
          </p:cNvPr>
          <p:cNvSpPr>
            <a:spLocks noGrp="1"/>
          </p:cNvSpPr>
          <p:nvPr>
            <p:ph idx="1"/>
          </p:nvPr>
        </p:nvSpPr>
        <p:spPr>
          <a:xfrm>
            <a:off x="4111812" y="1825625"/>
            <a:ext cx="7241988" cy="4351338"/>
          </a:xfrm>
        </p:spPr>
        <p:txBody>
          <a:bodyPr/>
          <a:lstStyle/>
          <a:p>
            <a:pPr indent="0" algn="just">
              <a:lnSpc>
                <a:spcPct val="150000"/>
              </a:lnSpc>
              <a:buNone/>
            </a:pPr>
            <a:r>
              <a:rPr lang="en-US" altLang="zh-CN" sz="3600" b="0" kern="100" dirty="0">
                <a:effectLst/>
                <a:latin typeface="楷体_GB2312"/>
                <a:ea typeface="宋体" panose="02010600030101010101" pitchFamily="2" charset="-122"/>
                <a:cs typeface="Times New Roman" panose="02020603050405020304" pitchFamily="18" charset="0"/>
              </a:rPr>
              <a:t>1.</a:t>
            </a:r>
            <a:r>
              <a:rPr lang="zh-CN" altLang="zh-CN" sz="3600" b="0" kern="100" dirty="0">
                <a:effectLst/>
                <a:latin typeface="宋体" panose="02010600030101010101" pitchFamily="2" charset="-122"/>
                <a:ea typeface="楷体_GB2312"/>
                <a:cs typeface="Times New Roman" panose="02020603050405020304" pitchFamily="18" charset="0"/>
              </a:rPr>
              <a:t>初步探索的重要理论成果</a:t>
            </a:r>
            <a:endParaRPr lang="zh-CN" altLang="zh-CN" sz="36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3600" b="0" kern="100" dirty="0">
                <a:effectLst/>
                <a:latin typeface="楷体_GB2312"/>
                <a:ea typeface="宋体" panose="02010600030101010101" pitchFamily="2" charset="-122"/>
                <a:cs typeface="Times New Roman" panose="02020603050405020304" pitchFamily="18" charset="0"/>
              </a:rPr>
              <a:t>2.</a:t>
            </a:r>
            <a:r>
              <a:rPr lang="zh-CN" altLang="zh-CN" sz="3600" b="0" kern="100" dirty="0">
                <a:effectLst/>
                <a:latin typeface="宋体" panose="02010600030101010101" pitchFamily="2" charset="-122"/>
                <a:ea typeface="楷体_GB2312"/>
                <a:cs typeface="Times New Roman" panose="02020603050405020304" pitchFamily="18" charset="0"/>
              </a:rPr>
              <a:t>初步探索的意义</a:t>
            </a:r>
            <a:endParaRPr lang="en-US" altLang="zh-CN" sz="3600" b="1" kern="100" dirty="0">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3600" kern="100" dirty="0">
                <a:effectLst/>
                <a:latin typeface="楷体_GB2312"/>
                <a:cs typeface="Times New Roman" panose="02020603050405020304" pitchFamily="18" charset="0"/>
              </a:rPr>
              <a:t>3.</a:t>
            </a:r>
            <a:r>
              <a:rPr lang="zh-CN" altLang="zh-CN" sz="3600" kern="100" dirty="0">
                <a:effectLst/>
                <a:ea typeface="楷体_GB2312"/>
                <a:cs typeface="Times New Roman" panose="02020603050405020304" pitchFamily="18" charset="0"/>
              </a:rPr>
              <a:t>初步探索的经验教训</a:t>
            </a:r>
            <a:endParaRPr lang="zh-CN" altLang="en-US" dirty="0"/>
          </a:p>
        </p:txBody>
      </p:sp>
    </p:spTree>
    <p:extLst>
      <p:ext uri="{BB962C8B-B14F-4D97-AF65-F5344CB8AC3E}">
        <p14:creationId xmlns:p14="http://schemas.microsoft.com/office/powerpoint/2010/main" val="316986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62457CF0-E767-474C-8BD5-3E8F7B01CC30}"/>
              </a:ext>
            </a:extLst>
          </p:cNvPr>
          <p:cNvSpPr/>
          <p:nvPr/>
        </p:nvSpPr>
        <p:spPr>
          <a:xfrm>
            <a:off x="0" y="0"/>
            <a:ext cx="12192000" cy="6858000"/>
          </a:xfrm>
          <a:prstGeom prst="rect">
            <a:avLst/>
          </a:prstGeom>
          <a:blipFill dpi="0" rotWithShape="1">
            <a:blip r:embed="rId5">
              <a:alphaModFix amt="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框 1">
            <a:extLst>
              <a:ext uri="{FF2B5EF4-FFF2-40B4-BE49-F238E27FC236}">
                <a16:creationId xmlns:a16="http://schemas.microsoft.com/office/drawing/2014/main" id="{454DAF17-7154-4513-8E7A-5A89BBEDEA72}"/>
              </a:ext>
            </a:extLst>
          </p:cNvPr>
          <p:cNvSpPr txBox="1"/>
          <p:nvPr/>
        </p:nvSpPr>
        <p:spPr>
          <a:xfrm>
            <a:off x="1147763" y="255588"/>
            <a:ext cx="8594725" cy="555625"/>
          </a:xfrm>
          <a:prstGeom prst="rect">
            <a:avLst/>
          </a:prstGeom>
          <a:noFill/>
        </p:spPr>
        <p:txBody>
          <a:bodyPr>
            <a:spAutoFit/>
          </a:bodyPr>
          <a:lstStyle/>
          <a:p>
            <a:pPr algn="just" eaLnBrk="1" fontAlgn="auto" hangingPunct="1">
              <a:spcBef>
                <a:spcPts val="0"/>
              </a:spcBef>
              <a:spcAft>
                <a:spcPts val="0"/>
              </a:spcAft>
              <a:defRPr/>
            </a:pPr>
            <a:r>
              <a:rPr lang="zh-CN" altLang="en-US" sz="3000" b="1" dirty="0">
                <a:solidFill>
                  <a:srgbClr val="C00000"/>
                </a:solidFill>
                <a:latin typeface="Arial"/>
                <a:ea typeface="Microsoft YaHei"/>
                <a:cs typeface="+mn-ea"/>
                <a:sym typeface="+mn-lt"/>
              </a:rPr>
              <a:t>一、调动一切积极因素为社会主义事业服务</a:t>
            </a:r>
          </a:p>
        </p:txBody>
      </p:sp>
      <p:cxnSp>
        <p:nvCxnSpPr>
          <p:cNvPr id="7" name="直接连接符 6">
            <a:extLst>
              <a:ext uri="{FF2B5EF4-FFF2-40B4-BE49-F238E27FC236}">
                <a16:creationId xmlns:a16="http://schemas.microsoft.com/office/drawing/2014/main" id="{D8C10442-D92B-4987-84A2-6B40F5438412}"/>
              </a:ext>
            </a:extLst>
          </p:cNvPr>
          <p:cNvCxnSpPr>
            <a:cxnSpLocks/>
          </p:cNvCxnSpPr>
          <p:nvPr/>
        </p:nvCxnSpPr>
        <p:spPr>
          <a:xfrm>
            <a:off x="638175" y="906463"/>
            <a:ext cx="109093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293" name="矩形 10">
            <a:extLst>
              <a:ext uri="{FF2B5EF4-FFF2-40B4-BE49-F238E27FC236}">
                <a16:creationId xmlns:a16="http://schemas.microsoft.com/office/drawing/2014/main" id="{776983BD-8FB7-4093-BC2F-2EB834851025}"/>
              </a:ext>
            </a:extLst>
          </p:cNvPr>
          <p:cNvSpPr>
            <a:spLocks noChangeArrowheads="1"/>
          </p:cNvSpPr>
          <p:nvPr/>
        </p:nvSpPr>
        <p:spPr bwMode="auto">
          <a:xfrm>
            <a:off x="2466975" y="1201738"/>
            <a:ext cx="3519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000" b="1">
                <a:latin typeface="微软雅黑" panose="020B0503020204020204" pitchFamily="34" charset="-122"/>
                <a:sym typeface="黑体" panose="02010609060101010101" pitchFamily="49" charset="-122"/>
              </a:rPr>
              <a:t>重工业和轻工业、农业的关系</a:t>
            </a:r>
          </a:p>
        </p:txBody>
      </p:sp>
      <p:sp>
        <p:nvSpPr>
          <p:cNvPr id="12294" name="矩形 40">
            <a:extLst>
              <a:ext uri="{FF2B5EF4-FFF2-40B4-BE49-F238E27FC236}">
                <a16:creationId xmlns:a16="http://schemas.microsoft.com/office/drawing/2014/main" id="{6DE46ADC-48B5-42FF-A5D7-B879E138956A}"/>
              </a:ext>
            </a:extLst>
          </p:cNvPr>
          <p:cNvSpPr>
            <a:spLocks noChangeArrowheads="1"/>
          </p:cNvSpPr>
          <p:nvPr/>
        </p:nvSpPr>
        <p:spPr bwMode="auto">
          <a:xfrm>
            <a:off x="2466975" y="1747838"/>
            <a:ext cx="3262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000" b="1">
                <a:latin typeface="微软雅黑" panose="020B0503020204020204" pitchFamily="34" charset="-122"/>
                <a:sym typeface="黑体" panose="02010609060101010101" pitchFamily="49" charset="-122"/>
              </a:rPr>
              <a:t>沿海工业和内地工业的关系</a:t>
            </a:r>
          </a:p>
        </p:txBody>
      </p:sp>
      <p:sp>
        <p:nvSpPr>
          <p:cNvPr id="12295" name="矩形 41">
            <a:extLst>
              <a:ext uri="{FF2B5EF4-FFF2-40B4-BE49-F238E27FC236}">
                <a16:creationId xmlns:a16="http://schemas.microsoft.com/office/drawing/2014/main" id="{1225E419-456B-49B0-82D8-F17240024E0E}"/>
              </a:ext>
            </a:extLst>
          </p:cNvPr>
          <p:cNvSpPr>
            <a:spLocks noChangeArrowheads="1"/>
          </p:cNvSpPr>
          <p:nvPr/>
        </p:nvSpPr>
        <p:spPr bwMode="auto">
          <a:xfrm>
            <a:off x="2466975" y="2311400"/>
            <a:ext cx="3262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000" b="1">
                <a:latin typeface="微软雅黑" panose="020B0503020204020204" pitchFamily="34" charset="-122"/>
                <a:sym typeface="黑体" panose="02010609060101010101" pitchFamily="49" charset="-122"/>
              </a:rPr>
              <a:t>经济建设和国防建设的关系</a:t>
            </a:r>
          </a:p>
        </p:txBody>
      </p:sp>
      <p:sp>
        <p:nvSpPr>
          <p:cNvPr id="12296" name="矩形 42">
            <a:extLst>
              <a:ext uri="{FF2B5EF4-FFF2-40B4-BE49-F238E27FC236}">
                <a16:creationId xmlns:a16="http://schemas.microsoft.com/office/drawing/2014/main" id="{91EA6090-6E67-4212-9301-E5A6CEAB1DFF}"/>
              </a:ext>
            </a:extLst>
          </p:cNvPr>
          <p:cNvSpPr>
            <a:spLocks noChangeArrowheads="1"/>
          </p:cNvSpPr>
          <p:nvPr/>
        </p:nvSpPr>
        <p:spPr bwMode="auto">
          <a:xfrm>
            <a:off x="2466975" y="2874963"/>
            <a:ext cx="4287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000" b="1">
                <a:latin typeface="微软雅黑" panose="020B0503020204020204" pitchFamily="34" charset="-122"/>
                <a:sym typeface="黑体" panose="02010609060101010101" pitchFamily="49" charset="-122"/>
              </a:rPr>
              <a:t>国家、生产单位和生产者个人的关系</a:t>
            </a:r>
          </a:p>
        </p:txBody>
      </p:sp>
      <p:sp>
        <p:nvSpPr>
          <p:cNvPr id="12297" name="矩形 43">
            <a:extLst>
              <a:ext uri="{FF2B5EF4-FFF2-40B4-BE49-F238E27FC236}">
                <a16:creationId xmlns:a16="http://schemas.microsoft.com/office/drawing/2014/main" id="{46666861-4CF2-438B-8C7B-6B57624CFA8E}"/>
              </a:ext>
            </a:extLst>
          </p:cNvPr>
          <p:cNvSpPr>
            <a:spLocks noChangeArrowheads="1"/>
          </p:cNvSpPr>
          <p:nvPr/>
        </p:nvSpPr>
        <p:spPr bwMode="auto">
          <a:xfrm>
            <a:off x="2466975" y="3436938"/>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000" b="1">
                <a:latin typeface="微软雅黑" panose="020B0503020204020204" pitchFamily="34" charset="-122"/>
                <a:sym typeface="黑体" panose="02010609060101010101" pitchFamily="49" charset="-122"/>
              </a:rPr>
              <a:t>中央和地方的关系</a:t>
            </a:r>
          </a:p>
        </p:txBody>
      </p:sp>
      <p:grpSp>
        <p:nvGrpSpPr>
          <p:cNvPr id="12298" name="组合 2">
            <a:extLst>
              <a:ext uri="{FF2B5EF4-FFF2-40B4-BE49-F238E27FC236}">
                <a16:creationId xmlns:a16="http://schemas.microsoft.com/office/drawing/2014/main" id="{17A40DE1-E5CC-4F14-840D-9345DE118E41}"/>
              </a:ext>
            </a:extLst>
          </p:cNvPr>
          <p:cNvGrpSpPr>
            <a:grpSpLocks/>
          </p:cNvGrpSpPr>
          <p:nvPr/>
        </p:nvGrpSpPr>
        <p:grpSpPr bwMode="auto">
          <a:xfrm>
            <a:off x="1919288" y="1169988"/>
            <a:ext cx="471487" cy="5475287"/>
            <a:chOff x="1919288" y="1169988"/>
            <a:chExt cx="471487" cy="5475287"/>
          </a:xfrm>
        </p:grpSpPr>
        <p:sp>
          <p:nvSpPr>
            <p:cNvPr id="12314" name="椭圆 10">
              <a:extLst>
                <a:ext uri="{FF2B5EF4-FFF2-40B4-BE49-F238E27FC236}">
                  <a16:creationId xmlns:a16="http://schemas.microsoft.com/office/drawing/2014/main" id="{90F41F00-FA28-4745-A1D3-BE4B5138340E}"/>
                </a:ext>
              </a:extLst>
            </p:cNvPr>
            <p:cNvSpPr>
              <a:spLocks noChangeArrowheads="1"/>
            </p:cNvSpPr>
            <p:nvPr/>
          </p:nvSpPr>
          <p:spPr bwMode="auto">
            <a:xfrm>
              <a:off x="1919288" y="1169988"/>
              <a:ext cx="471487" cy="469900"/>
            </a:xfrm>
            <a:prstGeom prst="ellipse">
              <a:avLst/>
            </a:prstGeom>
            <a:solidFill>
              <a:srgbClr val="F5652D"/>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5" name="椭圆 11">
              <a:extLst>
                <a:ext uri="{FF2B5EF4-FFF2-40B4-BE49-F238E27FC236}">
                  <a16:creationId xmlns:a16="http://schemas.microsoft.com/office/drawing/2014/main" id="{005A861F-0687-4BB0-B8D5-980DDE46B4CD}"/>
                </a:ext>
              </a:extLst>
            </p:cNvPr>
            <p:cNvSpPr>
              <a:spLocks noChangeArrowheads="1"/>
            </p:cNvSpPr>
            <p:nvPr/>
          </p:nvSpPr>
          <p:spPr bwMode="auto">
            <a:xfrm>
              <a:off x="1919288" y="1709738"/>
              <a:ext cx="471487" cy="469900"/>
            </a:xfrm>
            <a:prstGeom prst="ellipse">
              <a:avLst/>
            </a:prstGeom>
            <a:solidFill>
              <a:srgbClr val="FBCE00"/>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6" name="矩形 9">
              <a:extLst>
                <a:ext uri="{FF2B5EF4-FFF2-40B4-BE49-F238E27FC236}">
                  <a16:creationId xmlns:a16="http://schemas.microsoft.com/office/drawing/2014/main" id="{F252FECB-2F12-43CE-A5B6-C38406E8FFA5}"/>
                </a:ext>
              </a:extLst>
            </p:cNvPr>
            <p:cNvSpPr>
              <a:spLocks noChangeArrowheads="1"/>
            </p:cNvSpPr>
            <p:nvPr/>
          </p:nvSpPr>
          <p:spPr bwMode="auto">
            <a:xfrm>
              <a:off x="1919288" y="1219200"/>
              <a:ext cx="471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800" b="1">
                  <a:solidFill>
                    <a:schemeClr val="bg1"/>
                  </a:solidFill>
                  <a:latin typeface="微软雅黑" panose="020B0503020204020204" pitchFamily="34" charset="-122"/>
                </a:rPr>
                <a:t>01</a:t>
              </a:r>
              <a:endParaRPr lang="zh-CN" altLang="en-US" sz="1800"/>
            </a:p>
          </p:txBody>
        </p:sp>
        <p:sp>
          <p:nvSpPr>
            <p:cNvPr id="12317" name="矩形 11">
              <a:extLst>
                <a:ext uri="{FF2B5EF4-FFF2-40B4-BE49-F238E27FC236}">
                  <a16:creationId xmlns:a16="http://schemas.microsoft.com/office/drawing/2014/main" id="{8F8D0BAC-69A7-419E-B057-B45BBA84B525}"/>
                </a:ext>
              </a:extLst>
            </p:cNvPr>
            <p:cNvSpPr>
              <a:spLocks noChangeArrowheads="1"/>
            </p:cNvSpPr>
            <p:nvPr/>
          </p:nvSpPr>
          <p:spPr bwMode="auto">
            <a:xfrm>
              <a:off x="1919288" y="1758950"/>
              <a:ext cx="471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800" b="1">
                  <a:solidFill>
                    <a:schemeClr val="bg1"/>
                  </a:solidFill>
                  <a:latin typeface="微软雅黑" panose="020B0503020204020204" pitchFamily="34" charset="-122"/>
                </a:rPr>
                <a:t>02</a:t>
              </a:r>
              <a:endParaRPr lang="zh-CN" altLang="en-US" sz="1800"/>
            </a:p>
          </p:txBody>
        </p:sp>
        <p:sp>
          <p:nvSpPr>
            <p:cNvPr id="12318" name="椭圆 10">
              <a:extLst>
                <a:ext uri="{FF2B5EF4-FFF2-40B4-BE49-F238E27FC236}">
                  <a16:creationId xmlns:a16="http://schemas.microsoft.com/office/drawing/2014/main" id="{57E67F1A-E19E-46EC-B66F-E3337C4DA946}"/>
                </a:ext>
              </a:extLst>
            </p:cNvPr>
            <p:cNvSpPr>
              <a:spLocks noChangeArrowheads="1"/>
            </p:cNvSpPr>
            <p:nvPr/>
          </p:nvSpPr>
          <p:spPr bwMode="auto">
            <a:xfrm>
              <a:off x="1919288" y="2271713"/>
              <a:ext cx="471487" cy="469900"/>
            </a:xfrm>
            <a:prstGeom prst="ellipse">
              <a:avLst/>
            </a:prstGeom>
            <a:solidFill>
              <a:srgbClr val="F5652D"/>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9" name="椭圆 11">
              <a:extLst>
                <a:ext uri="{FF2B5EF4-FFF2-40B4-BE49-F238E27FC236}">
                  <a16:creationId xmlns:a16="http://schemas.microsoft.com/office/drawing/2014/main" id="{BBEA9B6F-7D72-4650-AD18-C391BA9E404F}"/>
                </a:ext>
              </a:extLst>
            </p:cNvPr>
            <p:cNvSpPr>
              <a:spLocks noChangeArrowheads="1"/>
            </p:cNvSpPr>
            <p:nvPr/>
          </p:nvSpPr>
          <p:spPr bwMode="auto">
            <a:xfrm>
              <a:off x="1919288" y="2828925"/>
              <a:ext cx="471487" cy="469900"/>
            </a:xfrm>
            <a:prstGeom prst="ellipse">
              <a:avLst/>
            </a:prstGeom>
            <a:solidFill>
              <a:srgbClr val="FBCE00"/>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20" name="矩形 16">
              <a:extLst>
                <a:ext uri="{FF2B5EF4-FFF2-40B4-BE49-F238E27FC236}">
                  <a16:creationId xmlns:a16="http://schemas.microsoft.com/office/drawing/2014/main" id="{5C2E3DC4-5E38-464A-8364-43FA8219FE28}"/>
                </a:ext>
              </a:extLst>
            </p:cNvPr>
            <p:cNvSpPr>
              <a:spLocks noChangeArrowheads="1"/>
            </p:cNvSpPr>
            <p:nvPr/>
          </p:nvSpPr>
          <p:spPr bwMode="auto">
            <a:xfrm>
              <a:off x="1919288" y="2322513"/>
              <a:ext cx="471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800" b="1">
                  <a:solidFill>
                    <a:schemeClr val="bg1"/>
                  </a:solidFill>
                  <a:latin typeface="微软雅黑" panose="020B0503020204020204" pitchFamily="34" charset="-122"/>
                </a:rPr>
                <a:t>03</a:t>
              </a:r>
              <a:endParaRPr lang="zh-CN" altLang="en-US" sz="1800"/>
            </a:p>
          </p:txBody>
        </p:sp>
        <p:sp>
          <p:nvSpPr>
            <p:cNvPr id="12321" name="矩形 17">
              <a:extLst>
                <a:ext uri="{FF2B5EF4-FFF2-40B4-BE49-F238E27FC236}">
                  <a16:creationId xmlns:a16="http://schemas.microsoft.com/office/drawing/2014/main" id="{B3948CC7-B8E2-48D7-B490-B904F9239DDC}"/>
                </a:ext>
              </a:extLst>
            </p:cNvPr>
            <p:cNvSpPr>
              <a:spLocks noChangeArrowheads="1"/>
            </p:cNvSpPr>
            <p:nvPr/>
          </p:nvSpPr>
          <p:spPr bwMode="auto">
            <a:xfrm>
              <a:off x="1919288" y="2878138"/>
              <a:ext cx="471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800" b="1">
                  <a:solidFill>
                    <a:schemeClr val="bg1"/>
                  </a:solidFill>
                  <a:latin typeface="微软雅黑" panose="020B0503020204020204" pitchFamily="34" charset="-122"/>
                </a:rPr>
                <a:t>04</a:t>
              </a:r>
              <a:endParaRPr lang="zh-CN" altLang="en-US" sz="1800"/>
            </a:p>
          </p:txBody>
        </p:sp>
        <p:sp>
          <p:nvSpPr>
            <p:cNvPr id="12322" name="椭圆 10">
              <a:extLst>
                <a:ext uri="{FF2B5EF4-FFF2-40B4-BE49-F238E27FC236}">
                  <a16:creationId xmlns:a16="http://schemas.microsoft.com/office/drawing/2014/main" id="{FAB0BCCF-1AC8-4F1C-A3D9-C96A3C58E0D5}"/>
                </a:ext>
              </a:extLst>
            </p:cNvPr>
            <p:cNvSpPr>
              <a:spLocks noChangeArrowheads="1"/>
            </p:cNvSpPr>
            <p:nvPr/>
          </p:nvSpPr>
          <p:spPr bwMode="auto">
            <a:xfrm>
              <a:off x="1919288" y="3384550"/>
              <a:ext cx="471487" cy="471488"/>
            </a:xfrm>
            <a:prstGeom prst="ellipse">
              <a:avLst/>
            </a:prstGeom>
            <a:solidFill>
              <a:srgbClr val="F5652D"/>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23" name="矩形 20">
              <a:extLst>
                <a:ext uri="{FF2B5EF4-FFF2-40B4-BE49-F238E27FC236}">
                  <a16:creationId xmlns:a16="http://schemas.microsoft.com/office/drawing/2014/main" id="{AD3CF79B-CEBB-4BF6-8550-B76FF5A04144}"/>
                </a:ext>
              </a:extLst>
            </p:cNvPr>
            <p:cNvSpPr>
              <a:spLocks noChangeArrowheads="1"/>
            </p:cNvSpPr>
            <p:nvPr/>
          </p:nvSpPr>
          <p:spPr bwMode="auto">
            <a:xfrm>
              <a:off x="1919288" y="3435350"/>
              <a:ext cx="471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800" b="1">
                  <a:solidFill>
                    <a:schemeClr val="bg1"/>
                  </a:solidFill>
                  <a:latin typeface="微软雅黑" panose="020B0503020204020204" pitchFamily="34" charset="-122"/>
                </a:rPr>
                <a:t>05</a:t>
              </a:r>
              <a:endParaRPr lang="zh-CN" altLang="en-US" sz="1800"/>
            </a:p>
          </p:txBody>
        </p:sp>
        <p:sp>
          <p:nvSpPr>
            <p:cNvPr id="12324" name="椭圆 11">
              <a:extLst>
                <a:ext uri="{FF2B5EF4-FFF2-40B4-BE49-F238E27FC236}">
                  <a16:creationId xmlns:a16="http://schemas.microsoft.com/office/drawing/2014/main" id="{F7697E8F-8E3C-4758-BE5B-33C78B30DAFC}"/>
                </a:ext>
              </a:extLst>
            </p:cNvPr>
            <p:cNvSpPr>
              <a:spLocks noChangeArrowheads="1"/>
            </p:cNvSpPr>
            <p:nvPr/>
          </p:nvSpPr>
          <p:spPr bwMode="auto">
            <a:xfrm>
              <a:off x="1919288" y="3941763"/>
              <a:ext cx="471487" cy="469900"/>
            </a:xfrm>
            <a:prstGeom prst="ellipse">
              <a:avLst/>
            </a:prstGeom>
            <a:solidFill>
              <a:srgbClr val="FBCE00"/>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25" name="矩形 33">
              <a:extLst>
                <a:ext uri="{FF2B5EF4-FFF2-40B4-BE49-F238E27FC236}">
                  <a16:creationId xmlns:a16="http://schemas.microsoft.com/office/drawing/2014/main" id="{F75F4938-BCA0-4FF5-9E8C-81E396F4CA14}"/>
                </a:ext>
              </a:extLst>
            </p:cNvPr>
            <p:cNvSpPr>
              <a:spLocks noChangeArrowheads="1"/>
            </p:cNvSpPr>
            <p:nvPr/>
          </p:nvSpPr>
          <p:spPr bwMode="auto">
            <a:xfrm>
              <a:off x="1919288" y="3992563"/>
              <a:ext cx="471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800" b="1">
                  <a:solidFill>
                    <a:schemeClr val="bg1"/>
                  </a:solidFill>
                  <a:latin typeface="微软雅黑" panose="020B0503020204020204" pitchFamily="34" charset="-122"/>
                </a:rPr>
                <a:t>06</a:t>
              </a:r>
              <a:endParaRPr lang="zh-CN" altLang="en-US" sz="1800"/>
            </a:p>
          </p:txBody>
        </p:sp>
        <p:sp>
          <p:nvSpPr>
            <p:cNvPr id="12326" name="椭圆 10">
              <a:extLst>
                <a:ext uri="{FF2B5EF4-FFF2-40B4-BE49-F238E27FC236}">
                  <a16:creationId xmlns:a16="http://schemas.microsoft.com/office/drawing/2014/main" id="{5D2D9EC3-B555-449B-AE60-CC70E0A64910}"/>
                </a:ext>
              </a:extLst>
            </p:cNvPr>
            <p:cNvSpPr>
              <a:spLocks noChangeArrowheads="1"/>
            </p:cNvSpPr>
            <p:nvPr/>
          </p:nvSpPr>
          <p:spPr bwMode="auto">
            <a:xfrm>
              <a:off x="1919288" y="4503738"/>
              <a:ext cx="471487" cy="471487"/>
            </a:xfrm>
            <a:prstGeom prst="ellipse">
              <a:avLst/>
            </a:prstGeom>
            <a:solidFill>
              <a:srgbClr val="F5652D"/>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27" name="椭圆 11">
              <a:extLst>
                <a:ext uri="{FF2B5EF4-FFF2-40B4-BE49-F238E27FC236}">
                  <a16:creationId xmlns:a16="http://schemas.microsoft.com/office/drawing/2014/main" id="{F3443427-C899-474F-B0E7-D81EEF0DDA2A}"/>
                </a:ext>
              </a:extLst>
            </p:cNvPr>
            <p:cNvSpPr>
              <a:spLocks noChangeArrowheads="1"/>
            </p:cNvSpPr>
            <p:nvPr/>
          </p:nvSpPr>
          <p:spPr bwMode="auto">
            <a:xfrm>
              <a:off x="1919288" y="5060950"/>
              <a:ext cx="471487" cy="469900"/>
            </a:xfrm>
            <a:prstGeom prst="ellipse">
              <a:avLst/>
            </a:prstGeom>
            <a:solidFill>
              <a:srgbClr val="FBCE00"/>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28" name="矩形 36">
              <a:extLst>
                <a:ext uri="{FF2B5EF4-FFF2-40B4-BE49-F238E27FC236}">
                  <a16:creationId xmlns:a16="http://schemas.microsoft.com/office/drawing/2014/main" id="{AA41717A-02F3-476E-951A-3ACE9EF0F23D}"/>
                </a:ext>
              </a:extLst>
            </p:cNvPr>
            <p:cNvSpPr>
              <a:spLocks noChangeArrowheads="1"/>
            </p:cNvSpPr>
            <p:nvPr/>
          </p:nvSpPr>
          <p:spPr bwMode="auto">
            <a:xfrm>
              <a:off x="1919288" y="4554538"/>
              <a:ext cx="471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800" b="1">
                  <a:solidFill>
                    <a:schemeClr val="bg1"/>
                  </a:solidFill>
                  <a:latin typeface="微软雅黑" panose="020B0503020204020204" pitchFamily="34" charset="-122"/>
                </a:rPr>
                <a:t>07</a:t>
              </a:r>
              <a:endParaRPr lang="zh-CN" altLang="en-US" sz="1800"/>
            </a:p>
          </p:txBody>
        </p:sp>
        <p:sp>
          <p:nvSpPr>
            <p:cNvPr id="12329" name="矩形 37">
              <a:extLst>
                <a:ext uri="{FF2B5EF4-FFF2-40B4-BE49-F238E27FC236}">
                  <a16:creationId xmlns:a16="http://schemas.microsoft.com/office/drawing/2014/main" id="{7F7F30FA-9029-47C7-A3F8-C8C966FE826F}"/>
                </a:ext>
              </a:extLst>
            </p:cNvPr>
            <p:cNvSpPr>
              <a:spLocks noChangeArrowheads="1"/>
            </p:cNvSpPr>
            <p:nvPr/>
          </p:nvSpPr>
          <p:spPr bwMode="auto">
            <a:xfrm>
              <a:off x="1919288" y="5111750"/>
              <a:ext cx="471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800" b="1">
                  <a:solidFill>
                    <a:schemeClr val="bg1"/>
                  </a:solidFill>
                  <a:latin typeface="微软雅黑" panose="020B0503020204020204" pitchFamily="34" charset="-122"/>
                </a:rPr>
                <a:t>08</a:t>
              </a:r>
              <a:endParaRPr lang="zh-CN" altLang="en-US" sz="1800"/>
            </a:p>
          </p:txBody>
        </p:sp>
        <p:sp>
          <p:nvSpPr>
            <p:cNvPr id="12330" name="椭圆 10">
              <a:extLst>
                <a:ext uri="{FF2B5EF4-FFF2-40B4-BE49-F238E27FC236}">
                  <a16:creationId xmlns:a16="http://schemas.microsoft.com/office/drawing/2014/main" id="{1B40E37F-8422-45D7-9639-034F1C5B1816}"/>
                </a:ext>
              </a:extLst>
            </p:cNvPr>
            <p:cNvSpPr>
              <a:spLocks noChangeArrowheads="1"/>
            </p:cNvSpPr>
            <p:nvPr/>
          </p:nvSpPr>
          <p:spPr bwMode="auto">
            <a:xfrm>
              <a:off x="1919288" y="5618163"/>
              <a:ext cx="471487" cy="469900"/>
            </a:xfrm>
            <a:prstGeom prst="ellipse">
              <a:avLst/>
            </a:prstGeom>
            <a:solidFill>
              <a:srgbClr val="F5652D"/>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31" name="矩形 39">
              <a:extLst>
                <a:ext uri="{FF2B5EF4-FFF2-40B4-BE49-F238E27FC236}">
                  <a16:creationId xmlns:a16="http://schemas.microsoft.com/office/drawing/2014/main" id="{383AD363-C723-40C5-ABD8-B9E2860F8BF2}"/>
                </a:ext>
              </a:extLst>
            </p:cNvPr>
            <p:cNvSpPr>
              <a:spLocks noChangeArrowheads="1"/>
            </p:cNvSpPr>
            <p:nvPr/>
          </p:nvSpPr>
          <p:spPr bwMode="auto">
            <a:xfrm>
              <a:off x="1919288" y="5668963"/>
              <a:ext cx="471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800" b="1">
                  <a:solidFill>
                    <a:schemeClr val="bg1"/>
                  </a:solidFill>
                  <a:latin typeface="微软雅黑" panose="020B0503020204020204" pitchFamily="34" charset="-122"/>
                </a:rPr>
                <a:t>09</a:t>
              </a:r>
              <a:endParaRPr lang="zh-CN" altLang="en-US" sz="1800"/>
            </a:p>
          </p:txBody>
        </p:sp>
        <p:sp>
          <p:nvSpPr>
            <p:cNvPr id="12332" name="椭圆 11">
              <a:extLst>
                <a:ext uri="{FF2B5EF4-FFF2-40B4-BE49-F238E27FC236}">
                  <a16:creationId xmlns:a16="http://schemas.microsoft.com/office/drawing/2014/main" id="{5A64C122-3FD8-48B5-9786-3457DE2A2CD1}"/>
                </a:ext>
              </a:extLst>
            </p:cNvPr>
            <p:cNvSpPr>
              <a:spLocks noChangeArrowheads="1"/>
            </p:cNvSpPr>
            <p:nvPr/>
          </p:nvSpPr>
          <p:spPr bwMode="auto">
            <a:xfrm>
              <a:off x="1919288" y="6175375"/>
              <a:ext cx="471487" cy="469900"/>
            </a:xfrm>
            <a:prstGeom prst="ellipse">
              <a:avLst/>
            </a:prstGeom>
            <a:solidFill>
              <a:srgbClr val="FBCE00"/>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33" name="矩形 45">
              <a:extLst>
                <a:ext uri="{FF2B5EF4-FFF2-40B4-BE49-F238E27FC236}">
                  <a16:creationId xmlns:a16="http://schemas.microsoft.com/office/drawing/2014/main" id="{ED53E9A6-3C26-42D9-9907-D2CBA78EF63E}"/>
                </a:ext>
              </a:extLst>
            </p:cNvPr>
            <p:cNvSpPr>
              <a:spLocks noChangeArrowheads="1"/>
            </p:cNvSpPr>
            <p:nvPr/>
          </p:nvSpPr>
          <p:spPr bwMode="auto">
            <a:xfrm>
              <a:off x="1919288" y="6224588"/>
              <a:ext cx="471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800" b="1">
                  <a:solidFill>
                    <a:schemeClr val="bg1"/>
                  </a:solidFill>
                  <a:latin typeface="微软雅黑" panose="020B0503020204020204" pitchFamily="34" charset="-122"/>
                </a:rPr>
                <a:t>10</a:t>
              </a:r>
              <a:endParaRPr lang="zh-CN" altLang="en-US" sz="1800"/>
            </a:p>
          </p:txBody>
        </p:sp>
      </p:grpSp>
      <p:sp>
        <p:nvSpPr>
          <p:cNvPr id="12299" name="矩形 46">
            <a:extLst>
              <a:ext uri="{FF2B5EF4-FFF2-40B4-BE49-F238E27FC236}">
                <a16:creationId xmlns:a16="http://schemas.microsoft.com/office/drawing/2014/main" id="{2F7C43C8-2B9F-4F60-A811-6A2A8690A183}"/>
              </a:ext>
            </a:extLst>
          </p:cNvPr>
          <p:cNvSpPr>
            <a:spLocks noChangeArrowheads="1"/>
          </p:cNvSpPr>
          <p:nvPr/>
        </p:nvSpPr>
        <p:spPr bwMode="auto">
          <a:xfrm>
            <a:off x="2466975" y="3971925"/>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000" b="1">
                <a:latin typeface="微软雅黑" panose="020B0503020204020204" pitchFamily="34" charset="-122"/>
                <a:sym typeface="黑体" panose="02010609060101010101" pitchFamily="49" charset="-122"/>
              </a:rPr>
              <a:t>汉族和少数民族的关系</a:t>
            </a:r>
          </a:p>
        </p:txBody>
      </p:sp>
      <p:sp>
        <p:nvSpPr>
          <p:cNvPr id="12300" name="矩形 47">
            <a:extLst>
              <a:ext uri="{FF2B5EF4-FFF2-40B4-BE49-F238E27FC236}">
                <a16:creationId xmlns:a16="http://schemas.microsoft.com/office/drawing/2014/main" id="{18CEAB6F-58FC-4991-856B-1F4BF494CED9}"/>
              </a:ext>
            </a:extLst>
          </p:cNvPr>
          <p:cNvSpPr>
            <a:spLocks noChangeArrowheads="1"/>
          </p:cNvSpPr>
          <p:nvPr/>
        </p:nvSpPr>
        <p:spPr bwMode="auto">
          <a:xfrm>
            <a:off x="2466975" y="4502150"/>
            <a:ext cx="1979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000" b="1">
                <a:latin typeface="微软雅黑" panose="020B0503020204020204" pitchFamily="34" charset="-122"/>
                <a:sym typeface="黑体" panose="02010609060101010101" pitchFamily="49" charset="-122"/>
              </a:rPr>
              <a:t>党和非党的关系</a:t>
            </a:r>
          </a:p>
        </p:txBody>
      </p:sp>
      <p:sp>
        <p:nvSpPr>
          <p:cNvPr id="12301" name="矩形 48">
            <a:extLst>
              <a:ext uri="{FF2B5EF4-FFF2-40B4-BE49-F238E27FC236}">
                <a16:creationId xmlns:a16="http://schemas.microsoft.com/office/drawing/2014/main" id="{8A5BE65D-4CFA-4F49-9162-6E039C705D7E}"/>
              </a:ext>
            </a:extLst>
          </p:cNvPr>
          <p:cNvSpPr>
            <a:spLocks noChangeArrowheads="1"/>
          </p:cNvSpPr>
          <p:nvPr/>
        </p:nvSpPr>
        <p:spPr bwMode="auto">
          <a:xfrm>
            <a:off x="2466975" y="5060950"/>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000" b="1">
                <a:latin typeface="微软雅黑" panose="020B0503020204020204" pitchFamily="34" charset="-122"/>
                <a:sym typeface="黑体" panose="02010609060101010101" pitchFamily="49" charset="-122"/>
              </a:rPr>
              <a:t>革命和反革命的关系</a:t>
            </a:r>
          </a:p>
        </p:txBody>
      </p:sp>
      <p:sp>
        <p:nvSpPr>
          <p:cNvPr id="12302" name="矩形 49">
            <a:extLst>
              <a:ext uri="{FF2B5EF4-FFF2-40B4-BE49-F238E27FC236}">
                <a16:creationId xmlns:a16="http://schemas.microsoft.com/office/drawing/2014/main" id="{01CBF2FC-0679-4650-8365-3F4DE82CF9F4}"/>
              </a:ext>
            </a:extLst>
          </p:cNvPr>
          <p:cNvSpPr>
            <a:spLocks noChangeArrowheads="1"/>
          </p:cNvSpPr>
          <p:nvPr/>
        </p:nvSpPr>
        <p:spPr bwMode="auto">
          <a:xfrm>
            <a:off x="2466975" y="5668963"/>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000" b="1">
                <a:latin typeface="微软雅黑" panose="020B0503020204020204" pitchFamily="34" charset="-122"/>
                <a:sym typeface="黑体" panose="02010609060101010101" pitchFamily="49" charset="-122"/>
              </a:rPr>
              <a:t>是非关系</a:t>
            </a:r>
          </a:p>
        </p:txBody>
      </p:sp>
      <p:sp>
        <p:nvSpPr>
          <p:cNvPr id="12303" name="矩形 50">
            <a:extLst>
              <a:ext uri="{FF2B5EF4-FFF2-40B4-BE49-F238E27FC236}">
                <a16:creationId xmlns:a16="http://schemas.microsoft.com/office/drawing/2014/main" id="{CB63A1C9-83DD-4A00-A30B-524AACE72578}"/>
              </a:ext>
            </a:extLst>
          </p:cNvPr>
          <p:cNvSpPr>
            <a:spLocks noChangeArrowheads="1"/>
          </p:cNvSpPr>
          <p:nvPr/>
        </p:nvSpPr>
        <p:spPr bwMode="auto">
          <a:xfrm>
            <a:off x="2466975" y="6224588"/>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000" b="1">
                <a:latin typeface="微软雅黑" panose="020B0503020204020204" pitchFamily="34" charset="-122"/>
                <a:sym typeface="黑体" panose="02010609060101010101" pitchFamily="49" charset="-122"/>
              </a:rPr>
              <a:t>中国和外国的关系</a:t>
            </a:r>
          </a:p>
        </p:txBody>
      </p:sp>
      <p:sp>
        <p:nvSpPr>
          <p:cNvPr id="53" name="右大括号 52">
            <a:extLst>
              <a:ext uri="{FF2B5EF4-FFF2-40B4-BE49-F238E27FC236}">
                <a16:creationId xmlns:a16="http://schemas.microsoft.com/office/drawing/2014/main" id="{C0BA4D5B-2DF9-4313-B92B-4033B8178037}"/>
              </a:ext>
            </a:extLst>
          </p:cNvPr>
          <p:cNvSpPr/>
          <p:nvPr/>
        </p:nvSpPr>
        <p:spPr>
          <a:xfrm>
            <a:off x="6062663" y="1381125"/>
            <a:ext cx="182562" cy="1184275"/>
          </a:xfrm>
          <a:prstGeom prst="rightBrace">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54" name="MH_SubTitle_1">
            <a:extLst>
              <a:ext uri="{FF2B5EF4-FFF2-40B4-BE49-F238E27FC236}">
                <a16:creationId xmlns:a16="http://schemas.microsoft.com/office/drawing/2014/main" id="{E24B258F-A81E-45D1-8495-6A200A4102D9}"/>
              </a:ext>
            </a:extLst>
          </p:cNvPr>
          <p:cNvSpPr/>
          <p:nvPr>
            <p:custDataLst>
              <p:tags r:id="rId1"/>
            </p:custDataLst>
          </p:nvPr>
        </p:nvSpPr>
        <p:spPr bwMode="auto">
          <a:xfrm flipH="1">
            <a:off x="6665913" y="1184275"/>
            <a:ext cx="4195762" cy="1536700"/>
          </a:xfrm>
          <a:prstGeom prst="rightArrow">
            <a:avLst/>
          </a:prstGeom>
          <a:solidFill>
            <a:srgbClr val="29C4E3"/>
          </a:solidFill>
          <a:ln w="25400" cap="flat" cmpd="sng" algn="ctr">
            <a:noFill/>
            <a:prstDash val="solid"/>
          </a:ln>
          <a:effectLst/>
        </p:spPr>
        <p:txBody>
          <a:bodyPr lIns="0" tIns="0" rIns="720000" bIns="0" anchor="ctr">
            <a:normAutofit/>
          </a:bodyPr>
          <a:lstStyle/>
          <a:p>
            <a:pPr algn="ctr" eaLnBrk="1" fontAlgn="auto" hangingPunct="1">
              <a:lnSpc>
                <a:spcPct val="120000"/>
              </a:lnSpc>
              <a:spcBef>
                <a:spcPts val="0"/>
              </a:spcBef>
              <a:spcAft>
                <a:spcPts val="0"/>
              </a:spcAft>
              <a:defRPr/>
            </a:pPr>
            <a:endParaRPr lang="zh-CN" altLang="en-US" kern="0" dirty="0">
              <a:solidFill>
                <a:srgbClr val="FFFFFF"/>
              </a:solidFill>
              <a:latin typeface="微软雅黑" panose="020B0503020204020204" pitchFamily="34" charset="-122"/>
              <a:ea typeface="宋体" panose="02010600030101010101" pitchFamily="2" charset="-122"/>
            </a:endParaRPr>
          </a:p>
        </p:txBody>
      </p:sp>
      <p:sp>
        <p:nvSpPr>
          <p:cNvPr id="55" name="矩形 54">
            <a:extLst>
              <a:ext uri="{FF2B5EF4-FFF2-40B4-BE49-F238E27FC236}">
                <a16:creationId xmlns:a16="http://schemas.microsoft.com/office/drawing/2014/main" id="{AA528739-62AB-4FA9-ADBA-520D90B0A9BB}"/>
              </a:ext>
            </a:extLst>
          </p:cNvPr>
          <p:cNvSpPr/>
          <p:nvPr/>
        </p:nvSpPr>
        <p:spPr bwMode="auto">
          <a:xfrm>
            <a:off x="7112000" y="1552575"/>
            <a:ext cx="3357563" cy="800100"/>
          </a:xfrm>
          <a:prstGeom prst="rect">
            <a:avLst/>
          </a:prstGeom>
        </p:spPr>
        <p:txBody>
          <a:bodyPr>
            <a:spAutoFit/>
          </a:bodyPr>
          <a:lstStyle/>
          <a:p>
            <a:pPr algn="just" defTabSz="457200">
              <a:lnSpc>
                <a:spcPct val="120000"/>
              </a:lnSpc>
              <a:spcAft>
                <a:spcPts val="0"/>
              </a:spcAft>
              <a:defRPr/>
            </a:pPr>
            <a:r>
              <a:rPr lang="zh-CN" altLang="en-US" sz="2000" b="1" kern="100" dirty="0">
                <a:solidFill>
                  <a:schemeClr val="bg1"/>
                </a:solidFill>
                <a:effectLst>
                  <a:outerShdw blurRad="38100" dist="38100" dir="2700000" algn="tl">
                    <a:srgbClr val="000000">
                      <a:alpha val="43137"/>
                    </a:srgbClr>
                  </a:outerShdw>
                </a:effectLst>
                <a:latin typeface="微软雅黑" panose="020B0503020204020204" pitchFamily="34" charset="-122"/>
                <a:cs typeface="微软雅黑" panose="020B0503020204020204" pitchFamily="34" charset="-122"/>
                <a:sym typeface="+mn-lt"/>
              </a:rPr>
              <a:t>开辟一条与苏联不同的中国工业化道路</a:t>
            </a:r>
          </a:p>
        </p:txBody>
      </p:sp>
      <p:sp>
        <p:nvSpPr>
          <p:cNvPr id="56" name="右大括号 55">
            <a:extLst>
              <a:ext uri="{FF2B5EF4-FFF2-40B4-BE49-F238E27FC236}">
                <a16:creationId xmlns:a16="http://schemas.microsoft.com/office/drawing/2014/main" id="{AF9D2D6E-A5C7-4609-9515-7BC6F2190479}"/>
              </a:ext>
            </a:extLst>
          </p:cNvPr>
          <p:cNvSpPr/>
          <p:nvPr/>
        </p:nvSpPr>
        <p:spPr>
          <a:xfrm>
            <a:off x="6813550" y="3060700"/>
            <a:ext cx="174625" cy="685800"/>
          </a:xfrm>
          <a:prstGeom prst="rightBrace">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57" name="MH_SubTitle_1">
            <a:extLst>
              <a:ext uri="{FF2B5EF4-FFF2-40B4-BE49-F238E27FC236}">
                <a16:creationId xmlns:a16="http://schemas.microsoft.com/office/drawing/2014/main" id="{EBEEC9F4-745F-4015-B453-2B5BA1E4D623}"/>
              </a:ext>
            </a:extLst>
          </p:cNvPr>
          <p:cNvSpPr/>
          <p:nvPr>
            <p:custDataLst>
              <p:tags r:id="rId2"/>
            </p:custDataLst>
          </p:nvPr>
        </p:nvSpPr>
        <p:spPr bwMode="auto">
          <a:xfrm flipH="1">
            <a:off x="7453313" y="2717800"/>
            <a:ext cx="2768600" cy="1222375"/>
          </a:xfrm>
          <a:prstGeom prst="rightArrow">
            <a:avLst/>
          </a:prstGeom>
          <a:solidFill>
            <a:srgbClr val="29C4E3"/>
          </a:solidFill>
          <a:ln w="25400" cap="flat" cmpd="sng" algn="ctr">
            <a:noFill/>
            <a:prstDash val="solid"/>
          </a:ln>
          <a:effectLst/>
        </p:spPr>
        <p:txBody>
          <a:bodyPr lIns="0" tIns="0" rIns="720000" bIns="0" anchor="ctr">
            <a:normAutofit/>
          </a:bodyPr>
          <a:lstStyle/>
          <a:p>
            <a:pPr algn="ctr" eaLnBrk="1" fontAlgn="auto" hangingPunct="1">
              <a:lnSpc>
                <a:spcPct val="120000"/>
              </a:lnSpc>
              <a:spcBef>
                <a:spcPts val="0"/>
              </a:spcBef>
              <a:spcAft>
                <a:spcPts val="0"/>
              </a:spcAft>
              <a:defRPr/>
            </a:pPr>
            <a:endParaRPr lang="zh-CN" altLang="en-US" kern="0" dirty="0">
              <a:solidFill>
                <a:srgbClr val="FFFFFF"/>
              </a:solidFill>
              <a:latin typeface="微软雅黑" panose="020B0503020204020204" pitchFamily="34" charset="-122"/>
              <a:ea typeface="宋体" panose="02010600030101010101" pitchFamily="2" charset="-122"/>
            </a:endParaRPr>
          </a:p>
        </p:txBody>
      </p:sp>
      <p:sp>
        <p:nvSpPr>
          <p:cNvPr id="58" name="矩形 57">
            <a:extLst>
              <a:ext uri="{FF2B5EF4-FFF2-40B4-BE49-F238E27FC236}">
                <a16:creationId xmlns:a16="http://schemas.microsoft.com/office/drawing/2014/main" id="{12F43786-3876-471E-BE36-881D5A5C4D4E}"/>
              </a:ext>
            </a:extLst>
          </p:cNvPr>
          <p:cNvSpPr/>
          <p:nvPr/>
        </p:nvSpPr>
        <p:spPr bwMode="auto">
          <a:xfrm>
            <a:off x="8193088" y="3114675"/>
            <a:ext cx="1866900" cy="430213"/>
          </a:xfrm>
          <a:prstGeom prst="rect">
            <a:avLst/>
          </a:prstGeom>
        </p:spPr>
        <p:txBody>
          <a:bodyPr>
            <a:spAutoFit/>
          </a:bodyPr>
          <a:lstStyle/>
          <a:p>
            <a:pPr algn="just" defTabSz="457200">
              <a:lnSpc>
                <a:spcPct val="120000"/>
              </a:lnSpc>
              <a:spcAft>
                <a:spcPts val="0"/>
              </a:spcAft>
              <a:defRPr/>
            </a:pPr>
            <a:r>
              <a:rPr lang="zh-CN" altLang="en-US" sz="2000" b="1" kern="100" dirty="0">
                <a:solidFill>
                  <a:schemeClr val="bg1"/>
                </a:solidFill>
                <a:effectLst>
                  <a:outerShdw blurRad="38100" dist="38100" dir="2700000" algn="tl">
                    <a:srgbClr val="000000">
                      <a:alpha val="43137"/>
                    </a:srgbClr>
                  </a:outerShdw>
                </a:effectLst>
                <a:latin typeface="微软雅黑" panose="020B0503020204020204" pitchFamily="34" charset="-122"/>
                <a:cs typeface="微软雅黑" panose="020B0503020204020204" pitchFamily="34" charset="-122"/>
                <a:sym typeface="+mn-lt"/>
              </a:rPr>
              <a:t>经济体制改革</a:t>
            </a:r>
          </a:p>
        </p:txBody>
      </p:sp>
      <p:sp>
        <p:nvSpPr>
          <p:cNvPr id="59" name="右大括号 58">
            <a:extLst>
              <a:ext uri="{FF2B5EF4-FFF2-40B4-BE49-F238E27FC236}">
                <a16:creationId xmlns:a16="http://schemas.microsoft.com/office/drawing/2014/main" id="{170F34B9-7702-4F80-BD23-FBB4C041D188}"/>
              </a:ext>
            </a:extLst>
          </p:cNvPr>
          <p:cNvSpPr/>
          <p:nvPr/>
        </p:nvSpPr>
        <p:spPr>
          <a:xfrm>
            <a:off x="5421313" y="4156075"/>
            <a:ext cx="182562" cy="2276475"/>
          </a:xfrm>
          <a:prstGeom prst="rightBrace">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62" name="MH_SubTitle_1">
            <a:extLst>
              <a:ext uri="{FF2B5EF4-FFF2-40B4-BE49-F238E27FC236}">
                <a16:creationId xmlns:a16="http://schemas.microsoft.com/office/drawing/2014/main" id="{9238FFBB-B8A0-44F5-8588-B9DEDA4C372A}"/>
              </a:ext>
            </a:extLst>
          </p:cNvPr>
          <p:cNvSpPr/>
          <p:nvPr>
            <p:custDataLst>
              <p:tags r:id="rId3"/>
            </p:custDataLst>
          </p:nvPr>
        </p:nvSpPr>
        <p:spPr bwMode="auto">
          <a:xfrm flipH="1">
            <a:off x="6229350" y="4691063"/>
            <a:ext cx="3941763" cy="1222375"/>
          </a:xfrm>
          <a:prstGeom prst="rightArrow">
            <a:avLst/>
          </a:prstGeom>
          <a:solidFill>
            <a:srgbClr val="29C4E3"/>
          </a:solidFill>
          <a:ln w="25400" cap="flat" cmpd="sng" algn="ctr">
            <a:noFill/>
            <a:prstDash val="solid"/>
          </a:ln>
          <a:effectLst/>
        </p:spPr>
        <p:txBody>
          <a:bodyPr lIns="0" tIns="0" rIns="720000" bIns="0" anchor="ctr">
            <a:normAutofit/>
          </a:bodyPr>
          <a:lstStyle/>
          <a:p>
            <a:pPr algn="ctr" eaLnBrk="1" fontAlgn="auto" hangingPunct="1">
              <a:lnSpc>
                <a:spcPct val="120000"/>
              </a:lnSpc>
              <a:spcBef>
                <a:spcPts val="0"/>
              </a:spcBef>
              <a:spcAft>
                <a:spcPts val="0"/>
              </a:spcAft>
              <a:defRPr/>
            </a:pPr>
            <a:endParaRPr lang="zh-CN" altLang="en-US" kern="0" dirty="0">
              <a:solidFill>
                <a:srgbClr val="FFFFFF"/>
              </a:solidFill>
              <a:latin typeface="微软雅黑" panose="020B0503020204020204" pitchFamily="34" charset="-122"/>
              <a:ea typeface="宋体" panose="02010600030101010101" pitchFamily="2" charset="-122"/>
            </a:endParaRPr>
          </a:p>
        </p:txBody>
      </p:sp>
      <p:sp>
        <p:nvSpPr>
          <p:cNvPr id="61" name="矩形 60">
            <a:extLst>
              <a:ext uri="{FF2B5EF4-FFF2-40B4-BE49-F238E27FC236}">
                <a16:creationId xmlns:a16="http://schemas.microsoft.com/office/drawing/2014/main" id="{5C906D30-CD9F-4BF2-A55F-7A02ABA24440}"/>
              </a:ext>
            </a:extLst>
          </p:cNvPr>
          <p:cNvSpPr/>
          <p:nvPr/>
        </p:nvSpPr>
        <p:spPr bwMode="auto">
          <a:xfrm>
            <a:off x="6813550" y="5086350"/>
            <a:ext cx="3357563" cy="430213"/>
          </a:xfrm>
          <a:prstGeom prst="rect">
            <a:avLst/>
          </a:prstGeom>
        </p:spPr>
        <p:txBody>
          <a:bodyPr>
            <a:spAutoFit/>
          </a:bodyPr>
          <a:lstStyle/>
          <a:p>
            <a:pPr algn="just" defTabSz="457200">
              <a:lnSpc>
                <a:spcPct val="120000"/>
              </a:lnSpc>
              <a:spcAft>
                <a:spcPts val="0"/>
              </a:spcAft>
              <a:defRPr/>
            </a:pPr>
            <a:r>
              <a:rPr lang="zh-CN" altLang="en-US" sz="2000" b="1" kern="100" dirty="0">
                <a:solidFill>
                  <a:schemeClr val="bg1"/>
                </a:solidFill>
                <a:effectLst>
                  <a:outerShdw blurRad="38100" dist="38100" dir="2700000" algn="tl">
                    <a:srgbClr val="000000">
                      <a:alpha val="43137"/>
                    </a:srgbClr>
                  </a:outerShdw>
                </a:effectLst>
                <a:latin typeface="微软雅黑" panose="020B0503020204020204" pitchFamily="34" charset="-122"/>
                <a:cs typeface="微软雅黑" panose="020B0503020204020204" pitchFamily="34" charset="-122"/>
                <a:sym typeface="+mn-lt"/>
              </a:rPr>
              <a:t>政治、思想文化、外交问题</a:t>
            </a:r>
          </a:p>
        </p:txBody>
      </p:sp>
      <p:sp>
        <p:nvSpPr>
          <p:cNvPr id="3" name="文本框 2">
            <a:extLst>
              <a:ext uri="{FF2B5EF4-FFF2-40B4-BE49-F238E27FC236}">
                <a16:creationId xmlns:a16="http://schemas.microsoft.com/office/drawing/2014/main" id="{9077C305-7148-4F63-88BA-B41D5D5B3D6B}"/>
              </a:ext>
            </a:extLst>
          </p:cNvPr>
          <p:cNvSpPr txBox="1"/>
          <p:nvPr/>
        </p:nvSpPr>
        <p:spPr>
          <a:xfrm>
            <a:off x="663575" y="1211263"/>
            <a:ext cx="615950" cy="5213350"/>
          </a:xfrm>
          <a:prstGeom prst="rect">
            <a:avLst/>
          </a:prstGeom>
          <a:solidFill>
            <a:schemeClr val="accent4">
              <a:lumMod val="20000"/>
              <a:lumOff val="80000"/>
            </a:schemeClr>
          </a:solidFill>
        </p:spPr>
        <p:txBody>
          <a:bodyPr vert="eaVert">
            <a:spAutoFit/>
          </a:bodyPr>
          <a:lstStyle/>
          <a:p>
            <a:pPr>
              <a:defRPr/>
            </a:pPr>
            <a:r>
              <a:rPr lang="en-US" altLang="zh-CN" sz="2800" b="1" dirty="0">
                <a:solidFill>
                  <a:srgbClr val="FF0000"/>
                </a:solidFill>
              </a:rPr>
              <a:t>1</a:t>
            </a:r>
            <a:r>
              <a:rPr lang="zh-CN" altLang="en-US" sz="2800" b="1" dirty="0">
                <a:solidFill>
                  <a:srgbClr val="FF0000"/>
                </a:solidFill>
              </a:rPr>
              <a:t>、</a:t>
            </a:r>
            <a:r>
              <a:rPr lang="en-US" altLang="zh-CN" sz="2800" b="1" dirty="0">
                <a:solidFill>
                  <a:srgbClr val="FF0000"/>
                </a:solidFill>
              </a:rPr>
              <a:t>《</a:t>
            </a:r>
            <a:r>
              <a:rPr lang="zh-CN" altLang="en-US" sz="2800" b="1" dirty="0">
                <a:solidFill>
                  <a:srgbClr val="FF0000"/>
                </a:solidFill>
              </a:rPr>
              <a:t>论十大关系</a:t>
            </a:r>
            <a:r>
              <a:rPr lang="en-US" altLang="zh-CN" sz="2800" b="1" dirty="0">
                <a:solidFill>
                  <a:srgbClr val="FF0000"/>
                </a:solidFill>
              </a:rPr>
              <a:t>》</a:t>
            </a:r>
            <a:r>
              <a:rPr lang="zh-CN" altLang="en-US" sz="2800" b="1" dirty="0">
                <a:solidFill>
                  <a:srgbClr val="FF0000"/>
                </a:solidFill>
              </a:rPr>
              <a:t>的基本内容</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a:extLst>
              <a:ext uri="{FF2B5EF4-FFF2-40B4-BE49-F238E27FC236}">
                <a16:creationId xmlns:a16="http://schemas.microsoft.com/office/drawing/2014/main" id="{70EA8578-05F4-4BD9-AC92-7A7D273B131E}"/>
              </a:ext>
            </a:extLst>
          </p:cNvPr>
          <p:cNvSpPr>
            <a:spLocks noChangeArrowheads="1"/>
          </p:cNvSpPr>
          <p:nvPr>
            <p:custDataLst>
              <p:tags r:id="rId1"/>
            </p:custDataLst>
          </p:nvPr>
        </p:nvSpPr>
        <p:spPr bwMode="white">
          <a:xfrm>
            <a:off x="638175" y="1517014"/>
            <a:ext cx="11007725" cy="4965793"/>
          </a:xfrm>
          <a:prstGeom prst="roundRect">
            <a:avLst>
              <a:gd name="adj" fmla="val 7012"/>
            </a:avLst>
          </a:prstGeom>
          <a:noFill/>
          <a:ln w="38100">
            <a:gradFill>
              <a:gsLst>
                <a:gs pos="50000">
                  <a:srgbClr val="D60029"/>
                </a:gs>
                <a:gs pos="100000">
                  <a:srgbClr val="A3001B"/>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p>
            <a:pPr marL="0" lvl="2" algn="ctr" eaLnBrk="1" fontAlgn="ctr" hangingPunct="1">
              <a:spcBef>
                <a:spcPts val="0"/>
              </a:spcBef>
              <a:spcAft>
                <a:spcPts val="0"/>
              </a:spcAft>
              <a:buClr>
                <a:srgbClr val="FF0000"/>
              </a:buClr>
              <a:buSzPct val="70000"/>
              <a:buFont typeface="Wingdings" panose="05000000000000000000" pitchFamily="2" charset="2"/>
              <a:buChar char="n"/>
              <a:tabLst>
                <a:tab pos="136525" algn="l"/>
              </a:tabLst>
              <a:defRPr/>
            </a:pPr>
            <a:endParaRPr lang="zh-CN" altLang="en-US" sz="1400" dirty="0">
              <a:solidFill>
                <a:schemeClr val="tx1"/>
              </a:solidFill>
              <a:latin typeface="微软雅黑" panose="020B0503020204020204" pitchFamily="34" charset="-122"/>
            </a:endParaRPr>
          </a:p>
        </p:txBody>
      </p:sp>
      <p:sp>
        <p:nvSpPr>
          <p:cNvPr id="3" name="圆角矩形 8">
            <a:extLst>
              <a:ext uri="{FF2B5EF4-FFF2-40B4-BE49-F238E27FC236}">
                <a16:creationId xmlns:a16="http://schemas.microsoft.com/office/drawing/2014/main" id="{7E56FA2F-C32A-4ED9-A317-3FE5F8D88727}"/>
              </a:ext>
            </a:extLst>
          </p:cNvPr>
          <p:cNvSpPr/>
          <p:nvPr/>
        </p:nvSpPr>
        <p:spPr bwMode="auto">
          <a:xfrm>
            <a:off x="3233855" y="1258729"/>
            <a:ext cx="5927730" cy="576580"/>
          </a:xfrm>
          <a:prstGeom prst="roundRect">
            <a:avLst/>
          </a:prstGeom>
          <a:gradFill flip="none" rotWithShape="1">
            <a:gsLst>
              <a:gs pos="0">
                <a:srgbClr val="D60029"/>
              </a:gs>
              <a:gs pos="90000">
                <a:srgbClr val="C00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C00000"/>
            </a:contourClr>
          </a:sp3d>
        </p:spPr>
        <p:txBody>
          <a:bodyPr anchor="ctr"/>
          <a:lstStyle/>
          <a:p>
            <a:pPr algn="ctr" eaLnBrk="1" fontAlgn="ctr" hangingPunct="1">
              <a:spcBef>
                <a:spcPts val="0"/>
              </a:spcBef>
              <a:spcAft>
                <a:spcPts val="0"/>
              </a:spcAft>
              <a:buClr>
                <a:srgbClr val="FF0000"/>
              </a:buClr>
              <a:buSzPct val="70000"/>
              <a:defRPr/>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rPr>
              <a:t>2</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rPr>
              <a:t>、我国社会的主要矛盾和根本任务</a:t>
            </a:r>
          </a:p>
        </p:txBody>
      </p:sp>
      <p:sp>
        <p:nvSpPr>
          <p:cNvPr id="4" name="Rectangle 4">
            <a:extLst>
              <a:ext uri="{FF2B5EF4-FFF2-40B4-BE49-F238E27FC236}">
                <a16:creationId xmlns:a16="http://schemas.microsoft.com/office/drawing/2014/main" id="{F2E4F84F-1737-4F11-A980-0E5E76189419}"/>
              </a:ext>
            </a:extLst>
          </p:cNvPr>
          <p:cNvSpPr>
            <a:spLocks noGrp="1" noChangeArrowheads="1"/>
          </p:cNvSpPr>
          <p:nvPr/>
        </p:nvSpPr>
        <p:spPr bwMode="auto">
          <a:xfrm>
            <a:off x="4532313" y="1968500"/>
            <a:ext cx="7021512" cy="4514850"/>
          </a:xfrm>
          <a:prstGeom prst="rect">
            <a:avLst/>
          </a:prstGeom>
          <a:noFill/>
          <a:ln>
            <a:noFill/>
          </a:ln>
        </p:spPr>
        <p:txBody>
          <a:bodyPr/>
          <a:lstStyle>
            <a:lvl1pPr indent="633413">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ts val="5300"/>
              </a:lnSpc>
              <a:spcBef>
                <a:spcPts val="600"/>
              </a:spcBef>
              <a:buFontTx/>
              <a:buNone/>
              <a:defRPr/>
            </a:pPr>
            <a:r>
              <a:rPr lang="zh-CN" altLang="en-US" sz="2400" b="1" dirty="0">
                <a:solidFill>
                  <a:srgbClr val="C00000"/>
                </a:solidFill>
                <a:latin typeface="微软雅黑" panose="020B0503020204020204" pitchFamily="34" charset="-122"/>
              </a:rPr>
              <a:t>党的八大指出：</a:t>
            </a:r>
          </a:p>
          <a:p>
            <a:pPr algn="just">
              <a:lnSpc>
                <a:spcPct val="150000"/>
              </a:lnSpc>
              <a:spcBef>
                <a:spcPts val="600"/>
              </a:spcBef>
              <a:buFontTx/>
              <a:buNone/>
              <a:defRPr/>
            </a:pPr>
            <a:r>
              <a:rPr lang="zh-CN" altLang="en-US" sz="2400" b="1" dirty="0">
                <a:latin typeface="微软雅黑" panose="020B0503020204020204" pitchFamily="34" charset="-122"/>
              </a:rPr>
              <a:t>社会主义制度在我国已经基本上建立起来了。我们国内的主要矛盾，</a:t>
            </a:r>
            <a:r>
              <a:rPr lang="zh-CN" altLang="en-US" sz="2400" b="1" dirty="0">
                <a:solidFill>
                  <a:srgbClr val="FF0000"/>
                </a:solidFill>
                <a:latin typeface="微软雅黑" panose="020B0503020204020204" pitchFamily="34" charset="-122"/>
              </a:rPr>
              <a:t>已经是人民对于建立先进的工业国的要求同落后的农业国的现实之间的矛盾，已经是人民对于经济文化迅速发展的需要同当前经济文化不能满足人民需要的状况之间的矛盾。</a:t>
            </a:r>
          </a:p>
        </p:txBody>
      </p:sp>
      <p:sp>
        <p:nvSpPr>
          <p:cNvPr id="6" name="文本框 5">
            <a:extLst>
              <a:ext uri="{FF2B5EF4-FFF2-40B4-BE49-F238E27FC236}">
                <a16:creationId xmlns:a16="http://schemas.microsoft.com/office/drawing/2014/main" id="{034654F1-5B4F-4F4E-B9B5-F6C9543FBDE6}"/>
              </a:ext>
            </a:extLst>
          </p:cNvPr>
          <p:cNvSpPr txBox="1"/>
          <p:nvPr/>
        </p:nvSpPr>
        <p:spPr>
          <a:xfrm>
            <a:off x="1147763" y="255588"/>
            <a:ext cx="8594725" cy="555625"/>
          </a:xfrm>
          <a:prstGeom prst="rect">
            <a:avLst/>
          </a:prstGeom>
          <a:noFill/>
        </p:spPr>
        <p:txBody>
          <a:bodyPr>
            <a:spAutoFit/>
          </a:bodyPr>
          <a:lstStyle/>
          <a:p>
            <a:pPr algn="just" eaLnBrk="1" fontAlgn="auto" hangingPunct="1">
              <a:spcBef>
                <a:spcPts val="0"/>
              </a:spcBef>
              <a:spcAft>
                <a:spcPts val="0"/>
              </a:spcAft>
              <a:defRPr/>
            </a:pPr>
            <a:r>
              <a:rPr lang="zh-CN" altLang="en-US" sz="3000" b="1" dirty="0">
                <a:solidFill>
                  <a:srgbClr val="C00000"/>
                </a:solidFill>
                <a:latin typeface="Arial"/>
                <a:ea typeface="Microsoft YaHei"/>
                <a:cs typeface="+mn-ea"/>
                <a:sym typeface="+mn-lt"/>
              </a:rPr>
              <a:t>二、正确认识和处理社会主义社会矛盾的思想</a:t>
            </a:r>
          </a:p>
        </p:txBody>
      </p:sp>
      <p:cxnSp>
        <p:nvCxnSpPr>
          <p:cNvPr id="11" name="直接连接符 10">
            <a:extLst>
              <a:ext uri="{FF2B5EF4-FFF2-40B4-BE49-F238E27FC236}">
                <a16:creationId xmlns:a16="http://schemas.microsoft.com/office/drawing/2014/main" id="{44FDD97B-1C4C-4691-9775-B609F1621145}"/>
              </a:ext>
            </a:extLst>
          </p:cNvPr>
          <p:cNvCxnSpPr>
            <a:cxnSpLocks/>
          </p:cNvCxnSpPr>
          <p:nvPr/>
        </p:nvCxnSpPr>
        <p:spPr>
          <a:xfrm>
            <a:off x="638175" y="906463"/>
            <a:ext cx="109093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6635" name="Picture 8" descr="https://timgsa.baidu.com/timg?image&amp;quality=80&amp;size=b9999_10000&amp;sec=1524548174146&amp;di=d2d412b1344144a69cdfa28a947d071b&amp;imgtype=0&amp;src=http%3A%2F%2Fupload.newhua.com%2F4%2F09%2F1309242937230.jpg">
            <a:extLst>
              <a:ext uri="{FF2B5EF4-FFF2-40B4-BE49-F238E27FC236}">
                <a16:creationId xmlns:a16="http://schemas.microsoft.com/office/drawing/2014/main" id="{6010AB24-85C3-42D3-93AC-1BE114F7548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5363" y="2857500"/>
            <a:ext cx="32385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6" name="文本框 4">
            <a:extLst>
              <a:ext uri="{FF2B5EF4-FFF2-40B4-BE49-F238E27FC236}">
                <a16:creationId xmlns:a16="http://schemas.microsoft.com/office/drawing/2014/main" id="{DDA43FDF-9A88-48E3-B21C-67FCB062430C}"/>
              </a:ext>
            </a:extLst>
          </p:cNvPr>
          <p:cNvSpPr txBox="1">
            <a:spLocks noChangeArrowheads="1"/>
          </p:cNvSpPr>
          <p:nvPr/>
        </p:nvSpPr>
        <p:spPr bwMode="auto">
          <a:xfrm>
            <a:off x="5018088" y="5721350"/>
            <a:ext cx="2684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pPr>
            <a:r>
              <a:rPr lang="zh-CN" altLang="en-US" sz="2400" b="1"/>
              <a:t>工作重点转移论</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7">
            <a:extLst>
              <a:ext uri="{FF2B5EF4-FFF2-40B4-BE49-F238E27FC236}">
                <a16:creationId xmlns:a16="http://schemas.microsoft.com/office/drawing/2014/main" id="{EFFF5974-EB3E-4455-999D-3AE7A670C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20" r="5833"/>
          <a:stretch>
            <a:fillRect/>
          </a:stretch>
        </p:blipFill>
        <p:spPr bwMode="auto">
          <a:xfrm>
            <a:off x="1211721" y="952019"/>
            <a:ext cx="4417048" cy="477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CE0B3E62-801A-4963-B713-9A90BF83F59C}"/>
              </a:ext>
            </a:extLst>
          </p:cNvPr>
          <p:cNvSpPr/>
          <p:nvPr/>
        </p:nvSpPr>
        <p:spPr>
          <a:xfrm>
            <a:off x="395288" y="403225"/>
            <a:ext cx="11304587" cy="6051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a:extLst>
              <a:ext uri="{FF2B5EF4-FFF2-40B4-BE49-F238E27FC236}">
                <a16:creationId xmlns:a16="http://schemas.microsoft.com/office/drawing/2014/main" id="{6AC9D060-820B-441F-8F85-11A830C385F8}"/>
              </a:ext>
            </a:extLst>
          </p:cNvPr>
          <p:cNvSpPr txBox="1">
            <a:spLocks noChangeArrowheads="1"/>
          </p:cNvSpPr>
          <p:nvPr/>
        </p:nvSpPr>
        <p:spPr bwMode="auto">
          <a:xfrm>
            <a:off x="6677025" y="2500313"/>
            <a:ext cx="469265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a:solidFill>
                  <a:srgbClr val="000000"/>
                </a:solidFill>
              </a:rPr>
              <a:t>党在中国社会主义建设道路的初步探索中取得了哪些重要的理论成果？</a:t>
            </a:r>
          </a:p>
          <a:p>
            <a:pPr algn="just">
              <a:lnSpc>
                <a:spcPct val="120000"/>
              </a:lnSpc>
              <a:spcBef>
                <a:spcPts val="1400"/>
              </a:spcBef>
              <a:buFont typeface="Arial" panose="020B0604020202020204" pitchFamily="34" charset="0"/>
              <a:buAutoNum type="arabicPeriod"/>
            </a:pPr>
            <a:r>
              <a:rPr lang="zh-CN" altLang="en-US" sz="2400">
                <a:solidFill>
                  <a:srgbClr val="000000"/>
                </a:solidFill>
              </a:rPr>
              <a:t>如何认识党对社会主义建设道路初步探索的重大意义？</a:t>
            </a:r>
          </a:p>
          <a:p>
            <a:pPr algn="just">
              <a:lnSpc>
                <a:spcPct val="120000"/>
              </a:lnSpc>
              <a:spcBef>
                <a:spcPts val="1400"/>
              </a:spcBef>
              <a:buFont typeface="Arial" panose="020B0604020202020204" pitchFamily="34" charset="0"/>
              <a:buAutoNum type="arabicPeriod"/>
            </a:pPr>
            <a:r>
              <a:rPr lang="zh-CN" altLang="en-US" sz="2400">
                <a:solidFill>
                  <a:srgbClr val="000000"/>
                </a:solidFill>
              </a:rPr>
              <a:t>党对社会主义建设道路的初步探索有哪些经验教训？</a:t>
            </a:r>
          </a:p>
        </p:txBody>
      </p:sp>
      <p:sp>
        <p:nvSpPr>
          <p:cNvPr id="22" name="文本框 21">
            <a:extLst>
              <a:ext uri="{FF2B5EF4-FFF2-40B4-BE49-F238E27FC236}">
                <a16:creationId xmlns:a16="http://schemas.microsoft.com/office/drawing/2014/main" id="{20865FCB-C1D9-4C2C-9D3E-69D9ED1EC616}"/>
              </a:ext>
            </a:extLst>
          </p:cNvPr>
          <p:cNvSpPr txBox="1"/>
          <p:nvPr/>
        </p:nvSpPr>
        <p:spPr>
          <a:xfrm>
            <a:off x="7337239" y="1198499"/>
            <a:ext cx="3121152" cy="862013"/>
          </a:xfrm>
          <a:prstGeom prst="rect">
            <a:avLst/>
          </a:prstGeom>
          <a:noFill/>
        </p:spPr>
        <p:txBody>
          <a:bodyPr>
            <a:spAutoFit/>
          </a:bodyPr>
          <a:lstStyle/>
          <a:p>
            <a:pPr algn="ctr" defTabSz="457200">
              <a:defRPr/>
            </a:pPr>
            <a:r>
              <a:rPr lang="zh-CN" altLang="en-US"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rPr>
              <a:t>思 考 题</a:t>
            </a:r>
            <a:endParaRPr lang="en-US" altLang="zh-CN"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3" descr="https://timgsa.baidu.com/timg?image&amp;quality=80&amp;size=b9999_10000&amp;sec=1550306120062&amp;di=4fde0c98bb39d2627ae758a5e1f8060a&amp;imgtype=0&amp;src=http%3A%2F%2F5b0988e595225.cdn.sohucs.com%2Fimages%2F20180823%2Fd85d73dd7a734473a4f028e3ce9a1de8.jpeg">
            <a:extLst>
              <a:ext uri="{FF2B5EF4-FFF2-40B4-BE49-F238E27FC236}">
                <a16:creationId xmlns:a16="http://schemas.microsoft.com/office/drawing/2014/main" id="{3056F54C-D0C8-4E04-8254-20A3FF85D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569" r="8620"/>
          <a:stretch>
            <a:fillRect/>
          </a:stretch>
        </p:blipFill>
        <p:spPr bwMode="auto">
          <a:xfrm>
            <a:off x="6659926" y="1912949"/>
            <a:ext cx="4873938" cy="453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D7CE5169-5746-4A22-BD8B-F1E4D92BFA2C}"/>
              </a:ext>
            </a:extLst>
          </p:cNvPr>
          <p:cNvSpPr txBox="1"/>
          <p:nvPr/>
        </p:nvSpPr>
        <p:spPr>
          <a:xfrm>
            <a:off x="884056" y="925025"/>
            <a:ext cx="3620022" cy="707886"/>
          </a:xfrm>
          <a:prstGeom prst="rect">
            <a:avLst/>
          </a:prstGeom>
          <a:noFill/>
        </p:spPr>
        <p:txBody>
          <a:bodyPr>
            <a:spAutoFit/>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4000" b="1" dirty="0">
                <a:solidFill>
                  <a:srgbClr val="FF0000"/>
                </a:solidFill>
                <a:effectLst>
                  <a:outerShdw blurRad="38100" dist="38100" dir="2700000" algn="tl">
                    <a:srgbClr val="000000">
                      <a:alpha val="43137"/>
                    </a:srgbClr>
                  </a:outerShdw>
                </a:effectLst>
                <a:latin typeface="Arial" panose="020B0604020202020204"/>
              </a:rPr>
              <a:t>第  五  章</a:t>
            </a:r>
          </a:p>
        </p:txBody>
      </p:sp>
      <p:sp>
        <p:nvSpPr>
          <p:cNvPr id="12" name="文本框 11">
            <a:extLst>
              <a:ext uri="{FF2B5EF4-FFF2-40B4-BE49-F238E27FC236}">
                <a16:creationId xmlns:a16="http://schemas.microsoft.com/office/drawing/2014/main" id="{FBD6AB40-B4F4-4D5E-A6EC-53F471EEB560}"/>
              </a:ext>
            </a:extLst>
          </p:cNvPr>
          <p:cNvSpPr txBox="1"/>
          <p:nvPr/>
        </p:nvSpPr>
        <p:spPr>
          <a:xfrm>
            <a:off x="4701658" y="740922"/>
            <a:ext cx="5195731" cy="964944"/>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defTabSz="457200" eaLnBrk="1" fontAlgn="auto" hangingPunct="1">
              <a:lnSpc>
                <a:spcPct val="114000"/>
              </a:lnSpc>
              <a:spcBef>
                <a:spcPts val="0"/>
              </a:spcBef>
              <a:spcAft>
                <a:spcPts val="0"/>
              </a:spcAft>
              <a:defRPr/>
            </a:pPr>
            <a:r>
              <a:rPr lang="zh-CN" altLang="en-US" sz="5400" b="1" dirty="0">
                <a:solidFill>
                  <a:srgbClr val="A50021"/>
                </a:solidFill>
                <a:latin typeface="Century Gothic" panose="020B0502020202020204" pitchFamily="34" charset="0"/>
              </a:rPr>
              <a:t>邓 小 平 理 论</a:t>
            </a:r>
          </a:p>
        </p:txBody>
      </p:sp>
      <p:grpSp>
        <p:nvGrpSpPr>
          <p:cNvPr id="7" name="组合 6">
            <a:extLst>
              <a:ext uri="{FF2B5EF4-FFF2-40B4-BE49-F238E27FC236}">
                <a16:creationId xmlns:a16="http://schemas.microsoft.com/office/drawing/2014/main" id="{E83500C8-1D26-4F46-980F-2782163C408F}"/>
              </a:ext>
            </a:extLst>
          </p:cNvPr>
          <p:cNvGrpSpPr>
            <a:grpSpLocks/>
          </p:cNvGrpSpPr>
          <p:nvPr/>
        </p:nvGrpSpPr>
        <p:grpSpPr bwMode="auto">
          <a:xfrm>
            <a:off x="736673" y="2839197"/>
            <a:ext cx="5580062" cy="527050"/>
            <a:chOff x="6271846" y="1617753"/>
            <a:chExt cx="5580185" cy="527643"/>
          </a:xfrm>
        </p:grpSpPr>
        <p:sp>
          <p:nvSpPr>
            <p:cNvPr id="8" name="矩形 7">
              <a:extLst>
                <a:ext uri="{FF2B5EF4-FFF2-40B4-BE49-F238E27FC236}">
                  <a16:creationId xmlns:a16="http://schemas.microsoft.com/office/drawing/2014/main" id="{C1F947F6-29C3-48CD-A5BB-0ABF5E9CC0D5}"/>
                </a:ext>
              </a:extLst>
            </p:cNvPr>
            <p:cNvSpPr/>
            <p:nvPr/>
          </p:nvSpPr>
          <p:spPr>
            <a:xfrm>
              <a:off x="6271846" y="1617753"/>
              <a:ext cx="1174776"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第一节</a:t>
              </a:r>
            </a:p>
          </p:txBody>
        </p:sp>
        <p:sp>
          <p:nvSpPr>
            <p:cNvPr id="13" name="文本框 26"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4" action="ppaction://hlinksldjump"/>
              <a:extLst>
                <a:ext uri="{FF2B5EF4-FFF2-40B4-BE49-F238E27FC236}">
                  <a16:creationId xmlns:a16="http://schemas.microsoft.com/office/drawing/2014/main" id="{7587A56A-0C94-45ED-BFB7-7406E417F5ED}"/>
                </a:ext>
              </a:extLst>
            </p:cNvPr>
            <p:cNvSpPr txBox="1">
              <a:spLocks noChangeArrowheads="1"/>
            </p:cNvSpPr>
            <p:nvPr/>
          </p:nvSpPr>
          <p:spPr bwMode="auto">
            <a:xfrm>
              <a:off x="7633951" y="1619343"/>
              <a:ext cx="4218080" cy="52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zh-CN" altLang="en-US" b="1" dirty="0">
                  <a:solidFill>
                    <a:srgbClr val="404040"/>
                  </a:solidFill>
                  <a:latin typeface="Arial" panose="020B0604020202020204" pitchFamily="34" charset="0"/>
                  <a:sym typeface="Arial" panose="020B0604020202020204" pitchFamily="34" charset="0"/>
                </a:rPr>
                <a:t>邓小平理论的形成</a:t>
              </a:r>
            </a:p>
          </p:txBody>
        </p:sp>
      </p:grpSp>
      <p:grpSp>
        <p:nvGrpSpPr>
          <p:cNvPr id="14" name="组合 13">
            <a:extLst>
              <a:ext uri="{FF2B5EF4-FFF2-40B4-BE49-F238E27FC236}">
                <a16:creationId xmlns:a16="http://schemas.microsoft.com/office/drawing/2014/main" id="{4901BE06-43C6-499A-A9C3-D60C449997FC}"/>
              </a:ext>
            </a:extLst>
          </p:cNvPr>
          <p:cNvGrpSpPr>
            <a:grpSpLocks/>
          </p:cNvGrpSpPr>
          <p:nvPr/>
        </p:nvGrpSpPr>
        <p:grpSpPr bwMode="auto">
          <a:xfrm>
            <a:off x="736673" y="4123485"/>
            <a:ext cx="5580062" cy="954087"/>
            <a:chOff x="6271846" y="1399831"/>
            <a:chExt cx="5580185" cy="955200"/>
          </a:xfrm>
        </p:grpSpPr>
        <p:sp>
          <p:nvSpPr>
            <p:cNvPr id="15" name="矩形 14">
              <a:extLst>
                <a:ext uri="{FF2B5EF4-FFF2-40B4-BE49-F238E27FC236}">
                  <a16:creationId xmlns:a16="http://schemas.microsoft.com/office/drawing/2014/main" id="{A8B85000-EB4D-4966-838F-1A2E46E8AE84}"/>
                </a:ext>
              </a:extLst>
            </p:cNvPr>
            <p:cNvSpPr/>
            <p:nvPr/>
          </p:nvSpPr>
          <p:spPr>
            <a:xfrm>
              <a:off x="6271846" y="1617572"/>
              <a:ext cx="1174776" cy="527665"/>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第二节</a:t>
              </a:r>
            </a:p>
          </p:txBody>
        </p:sp>
        <p:sp>
          <p:nvSpPr>
            <p:cNvPr id="16" name="文本框 2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5" action="ppaction://hlinksldjump"/>
              <a:extLst>
                <a:ext uri="{FF2B5EF4-FFF2-40B4-BE49-F238E27FC236}">
                  <a16:creationId xmlns:a16="http://schemas.microsoft.com/office/drawing/2014/main" id="{003D1783-39FF-4886-82E7-E9BD3D686B77}"/>
                </a:ext>
              </a:extLst>
            </p:cNvPr>
            <p:cNvSpPr txBox="1">
              <a:spLocks noChangeArrowheads="1"/>
            </p:cNvSpPr>
            <p:nvPr/>
          </p:nvSpPr>
          <p:spPr bwMode="auto">
            <a:xfrm>
              <a:off x="7633951" y="1399831"/>
              <a:ext cx="4218080" cy="95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00000"/>
                </a:lnSpc>
                <a:spcBef>
                  <a:spcPct val="0"/>
                </a:spcBef>
                <a:buFontTx/>
                <a:buNone/>
              </a:pPr>
              <a:r>
                <a:rPr lang="zh-CN" altLang="en-US" b="1" dirty="0">
                  <a:solidFill>
                    <a:srgbClr val="404040"/>
                  </a:solidFill>
                  <a:latin typeface="Arial" panose="020B0604020202020204" pitchFamily="34" charset="0"/>
                </a:rPr>
                <a:t>邓小平理论的基本问题和主要内容</a:t>
              </a:r>
            </a:p>
          </p:txBody>
        </p:sp>
      </p:grpSp>
      <p:grpSp>
        <p:nvGrpSpPr>
          <p:cNvPr id="17" name="组合 16">
            <a:extLst>
              <a:ext uri="{FF2B5EF4-FFF2-40B4-BE49-F238E27FC236}">
                <a16:creationId xmlns:a16="http://schemas.microsoft.com/office/drawing/2014/main" id="{2695882C-7705-49CD-8505-8C6241B41FD7}"/>
              </a:ext>
            </a:extLst>
          </p:cNvPr>
          <p:cNvGrpSpPr>
            <a:grpSpLocks/>
          </p:cNvGrpSpPr>
          <p:nvPr/>
        </p:nvGrpSpPr>
        <p:grpSpPr bwMode="auto">
          <a:xfrm>
            <a:off x="736673" y="5842747"/>
            <a:ext cx="5580062" cy="528638"/>
            <a:chOff x="6271846" y="1617753"/>
            <a:chExt cx="5580185" cy="527643"/>
          </a:xfrm>
        </p:grpSpPr>
        <p:sp>
          <p:nvSpPr>
            <p:cNvPr id="18" name="矩形 17">
              <a:extLst>
                <a:ext uri="{FF2B5EF4-FFF2-40B4-BE49-F238E27FC236}">
                  <a16:creationId xmlns:a16="http://schemas.microsoft.com/office/drawing/2014/main" id="{EAC2AAFC-F5A6-4FEB-BD01-A9A200C22099}"/>
                </a:ext>
              </a:extLst>
            </p:cNvPr>
            <p:cNvSpPr/>
            <p:nvPr/>
          </p:nvSpPr>
          <p:spPr>
            <a:xfrm>
              <a:off x="6271846" y="1617753"/>
              <a:ext cx="1174776"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第三节</a:t>
              </a:r>
            </a:p>
          </p:txBody>
        </p:sp>
        <p:sp>
          <p:nvSpPr>
            <p:cNvPr id="19" name="文本框 3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5417126B-599D-418E-B6C9-881CD31D4336}"/>
                </a:ext>
              </a:extLst>
            </p:cNvPr>
            <p:cNvSpPr txBox="1">
              <a:spLocks noChangeArrowheads="1"/>
            </p:cNvSpPr>
            <p:nvPr/>
          </p:nvSpPr>
          <p:spPr bwMode="auto">
            <a:xfrm>
              <a:off x="7633951" y="1619338"/>
              <a:ext cx="4218080" cy="52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00000"/>
                </a:lnSpc>
                <a:spcBef>
                  <a:spcPct val="0"/>
                </a:spcBef>
                <a:buFontTx/>
                <a:buNone/>
              </a:pPr>
              <a:r>
                <a:rPr lang="zh-CN" altLang="en-US" b="1">
                  <a:solidFill>
                    <a:srgbClr val="404040"/>
                  </a:solidFill>
                  <a:latin typeface="Arial" panose="020B0604020202020204" pitchFamily="34" charset="0"/>
                  <a:sym typeface="Arial" panose="020B0604020202020204" pitchFamily="34" charset="0"/>
                </a:rPr>
                <a:t>邓小平理论的历史地位</a:t>
              </a:r>
            </a:p>
          </p:txBody>
        </p:sp>
      </p:grpSp>
    </p:spTree>
  </p:cSld>
  <p:clrMapOvr>
    <a:masterClrMapping/>
  </p:clrMapOvr>
  <p:transition spd="slow">
    <p:spli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par>
                          <p:cTn id="12" fill="hold">
                            <p:stCondLst>
                              <p:cond delay="1000"/>
                            </p:stCondLst>
                            <p:childTnLst>
                              <p:par>
                                <p:cTn id="13" presetID="5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Scale>
                                      <p:cBhvr>
                                        <p:cTn id="15" dur="75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6" dur="750" decel="50000" fill="hold">
                                          <p:stCondLst>
                                            <p:cond delay="0"/>
                                          </p:stCondLst>
                                        </p:cTn>
                                        <p:tgtEl>
                                          <p:spTgt spid="7"/>
                                        </p:tgtEl>
                                        <p:attrNameLst>
                                          <p:attrName>ppt_x,ppt_y</p:attrName>
                                        </p:attrNameLst>
                                      </p:cBhvr>
                                      <p:rCtr x="0" y="0"/>
                                    </p:animMotion>
                                    <p:animEffect transition="in" filter="fade">
                                      <p:cBhvr>
                                        <p:cTn id="17" dur="750"/>
                                        <p:tgtEl>
                                          <p:spTgt spid="7"/>
                                        </p:tgtEl>
                                      </p:cBhvr>
                                    </p:animEffect>
                                  </p:childTnLst>
                                </p:cTn>
                              </p:par>
                            </p:childTnLst>
                          </p:cTn>
                        </p:par>
                        <p:par>
                          <p:cTn id="18" fill="hold">
                            <p:stCondLst>
                              <p:cond delay="1750"/>
                            </p:stCondLst>
                            <p:childTnLst>
                              <p:par>
                                <p:cTn id="19" presetID="52"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Scale>
                                      <p:cBhvr>
                                        <p:cTn id="21" dur="75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2" dur="750" decel="50000" fill="hold">
                                          <p:stCondLst>
                                            <p:cond delay="0"/>
                                          </p:stCondLst>
                                        </p:cTn>
                                        <p:tgtEl>
                                          <p:spTgt spid="14"/>
                                        </p:tgtEl>
                                        <p:attrNameLst>
                                          <p:attrName>ppt_x,ppt_y</p:attrName>
                                        </p:attrNameLst>
                                      </p:cBhvr>
                                      <p:rCtr x="0" y="0"/>
                                    </p:animMotion>
                                    <p:animEffect transition="in" filter="fade">
                                      <p:cBhvr>
                                        <p:cTn id="23" dur="750"/>
                                        <p:tgtEl>
                                          <p:spTgt spid="14"/>
                                        </p:tgtEl>
                                      </p:cBhvr>
                                    </p:animEffect>
                                  </p:childTnLst>
                                </p:cTn>
                              </p:par>
                            </p:childTnLst>
                          </p:cTn>
                        </p:par>
                        <p:par>
                          <p:cTn id="24" fill="hold">
                            <p:stCondLst>
                              <p:cond delay="2500"/>
                            </p:stCondLst>
                            <p:childTnLst>
                              <p:par>
                                <p:cTn id="25" presetID="52"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Scale>
                                      <p:cBhvr>
                                        <p:cTn id="27" dur="75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8" dur="750" decel="50000" fill="hold">
                                          <p:stCondLst>
                                            <p:cond delay="0"/>
                                          </p:stCondLst>
                                        </p:cTn>
                                        <p:tgtEl>
                                          <p:spTgt spid="17"/>
                                        </p:tgtEl>
                                        <p:attrNameLst>
                                          <p:attrName>ppt_x,ppt_y</p:attrName>
                                        </p:attrNameLst>
                                      </p:cBhvr>
                                      <p:rCtr x="0" y="0"/>
                                    </p:animMotion>
                                    <p:animEffect transition="in" filter="fade">
                                      <p:cBhvr>
                                        <p:cTn id="29"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C413C9D-78A6-4866-9B56-3406CE721B08}"/>
              </a:ext>
            </a:extLst>
          </p:cNvPr>
          <p:cNvPicPr>
            <a:picLocks noChangeAspect="1"/>
          </p:cNvPicPr>
          <p:nvPr/>
        </p:nvPicPr>
        <p:blipFill>
          <a:blip r:embed="rId2"/>
          <a:stretch>
            <a:fillRect/>
          </a:stretch>
        </p:blipFill>
        <p:spPr>
          <a:xfrm>
            <a:off x="3639672" y="78114"/>
            <a:ext cx="7932700" cy="6498992"/>
          </a:xfrm>
          <a:prstGeom prst="rect">
            <a:avLst/>
          </a:prstGeom>
        </p:spPr>
      </p:pic>
      <p:pic>
        <p:nvPicPr>
          <p:cNvPr id="7" name="图片 6">
            <a:extLst>
              <a:ext uri="{FF2B5EF4-FFF2-40B4-BE49-F238E27FC236}">
                <a16:creationId xmlns:a16="http://schemas.microsoft.com/office/drawing/2014/main" id="{D4DF533F-5F25-4CCB-BE24-410B7433C55D}"/>
              </a:ext>
            </a:extLst>
          </p:cNvPr>
          <p:cNvPicPr>
            <a:picLocks noChangeAspect="1"/>
          </p:cNvPicPr>
          <p:nvPr/>
        </p:nvPicPr>
        <p:blipFill>
          <a:blip r:embed="rId3"/>
          <a:stretch>
            <a:fillRect/>
          </a:stretch>
        </p:blipFill>
        <p:spPr>
          <a:xfrm>
            <a:off x="0" y="61072"/>
            <a:ext cx="4420030" cy="898380"/>
          </a:xfrm>
          <a:prstGeom prst="rect">
            <a:avLst/>
          </a:prstGeom>
        </p:spPr>
      </p:pic>
    </p:spTree>
    <p:extLst>
      <p:ext uri="{BB962C8B-B14F-4D97-AF65-F5344CB8AC3E}">
        <p14:creationId xmlns:p14="http://schemas.microsoft.com/office/powerpoint/2010/main" val="3805947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7C95B-847C-4FA3-B791-AE99F96BE6CD}"/>
              </a:ext>
            </a:extLst>
          </p:cNvPr>
          <p:cNvSpPr>
            <a:spLocks noGrp="1"/>
          </p:cNvSpPr>
          <p:nvPr>
            <p:ph type="title"/>
          </p:nvPr>
        </p:nvSpPr>
        <p:spPr/>
        <p:txBody>
          <a:bodyPr>
            <a:normAutofit/>
          </a:bodyPr>
          <a:lstStyle/>
          <a:p>
            <a:pPr algn="ctr"/>
            <a:r>
              <a:rPr lang="zh-CN" altLang="zh-CN" sz="4000" b="1" kern="100" dirty="0">
                <a:effectLst/>
                <a:ea typeface="黑体" panose="02010609060101010101" pitchFamily="49" charset="-122"/>
                <a:cs typeface="Times New Roman" panose="02020603050405020304" pitchFamily="18" charset="0"/>
              </a:rPr>
              <a:t>重点</a:t>
            </a:r>
            <a:endParaRPr lang="zh-CN" altLang="en-US" sz="4000" dirty="0"/>
          </a:p>
        </p:txBody>
      </p:sp>
      <p:graphicFrame>
        <p:nvGraphicFramePr>
          <p:cNvPr id="4" name="内容占位符 3">
            <a:extLst>
              <a:ext uri="{FF2B5EF4-FFF2-40B4-BE49-F238E27FC236}">
                <a16:creationId xmlns:a16="http://schemas.microsoft.com/office/drawing/2014/main" id="{26FDDC28-048E-46DC-99FA-C1FD57007F69}"/>
              </a:ext>
            </a:extLst>
          </p:cNvPr>
          <p:cNvGraphicFramePr>
            <a:graphicFrameLocks noGrp="1"/>
          </p:cNvGraphicFramePr>
          <p:nvPr>
            <p:ph idx="1"/>
            <p:extLst>
              <p:ext uri="{D42A27DB-BD31-4B8C-83A1-F6EECF244321}">
                <p14:modId xmlns:p14="http://schemas.microsoft.com/office/powerpoint/2010/main" val="924906156"/>
              </p:ext>
            </p:extLst>
          </p:nvPr>
        </p:nvGraphicFramePr>
        <p:xfrm>
          <a:off x="3725422" y="2403678"/>
          <a:ext cx="6613469" cy="3157538"/>
        </p:xfrm>
        <a:graphic>
          <a:graphicData uri="http://schemas.openxmlformats.org/drawingml/2006/table">
            <a:tbl>
              <a:tblPr/>
              <a:tblGrid>
                <a:gridCol w="6613469">
                  <a:extLst>
                    <a:ext uri="{9D8B030D-6E8A-4147-A177-3AD203B41FA5}">
                      <a16:colId xmlns:a16="http://schemas.microsoft.com/office/drawing/2014/main" val="307548871"/>
                    </a:ext>
                  </a:extLst>
                </a:gridCol>
              </a:tblGrid>
              <a:tr h="2064712">
                <a:tc>
                  <a:txBody>
                    <a:bodyPr/>
                    <a:lstStyle/>
                    <a:p>
                      <a:pPr indent="304800" algn="just">
                        <a:lnSpc>
                          <a:spcPct val="150000"/>
                        </a:lnSpc>
                      </a:pPr>
                      <a:r>
                        <a:rPr lang="en-US" sz="3200" b="0" kern="100" dirty="0">
                          <a:effectLst/>
                          <a:latin typeface="楷体_GB2312"/>
                          <a:ea typeface="宋体" panose="02010600030101010101" pitchFamily="2" charset="-122"/>
                          <a:cs typeface="Times New Roman" panose="02020603050405020304" pitchFamily="18" charset="0"/>
                        </a:rPr>
                        <a:t>1.</a:t>
                      </a:r>
                      <a:r>
                        <a:rPr lang="en-US" sz="3200" b="1" kern="100" dirty="0">
                          <a:effectLst/>
                          <a:latin typeface="宋体" panose="02010600030101010101" pitchFamily="2" charset="-122"/>
                          <a:ea typeface="宋体" panose="02010600030101010101" pitchFamily="2" charset="-122"/>
                          <a:cs typeface="Times New Roman" panose="02020603050405020304" pitchFamily="18" charset="0"/>
                        </a:rPr>
                        <a:t> </a:t>
                      </a:r>
                      <a:r>
                        <a:rPr lang="zh-CN" sz="3200" b="0" kern="100" dirty="0">
                          <a:effectLst/>
                          <a:latin typeface="宋体" panose="02010600030101010101" pitchFamily="2" charset="-122"/>
                          <a:ea typeface="楷体_GB2312"/>
                          <a:cs typeface="Times New Roman" panose="02020603050405020304" pitchFamily="18" charset="0"/>
                        </a:rPr>
                        <a:t>邓小平理论的形成条件</a:t>
                      </a:r>
                      <a:endParaRPr lang="zh-CN" sz="32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lnSpc>
                          <a:spcPct val="150000"/>
                        </a:lnSpc>
                      </a:pPr>
                      <a:r>
                        <a:rPr lang="en-US" sz="3200" b="0" kern="100" dirty="0">
                          <a:effectLst/>
                          <a:latin typeface="楷体_GB2312"/>
                          <a:ea typeface="宋体" panose="02010600030101010101" pitchFamily="2" charset="-122"/>
                          <a:cs typeface="Times New Roman" panose="02020603050405020304" pitchFamily="18" charset="0"/>
                        </a:rPr>
                        <a:t>2.</a:t>
                      </a:r>
                      <a:r>
                        <a:rPr lang="en-US" sz="3200" b="1" kern="100" dirty="0">
                          <a:effectLst/>
                          <a:latin typeface="宋体" panose="02010600030101010101" pitchFamily="2" charset="-122"/>
                          <a:ea typeface="宋体" panose="02010600030101010101" pitchFamily="2" charset="-122"/>
                          <a:cs typeface="Times New Roman" panose="02020603050405020304" pitchFamily="18" charset="0"/>
                        </a:rPr>
                        <a:t> </a:t>
                      </a:r>
                      <a:r>
                        <a:rPr lang="zh-CN" sz="3200" b="0" kern="100" dirty="0">
                          <a:effectLst/>
                          <a:latin typeface="宋体" panose="02010600030101010101" pitchFamily="2" charset="-122"/>
                          <a:ea typeface="楷体_GB2312"/>
                          <a:cs typeface="Times New Roman" panose="02020603050405020304" pitchFamily="18" charset="0"/>
                        </a:rPr>
                        <a:t>邓小平理论的基本问题</a:t>
                      </a:r>
                      <a:endParaRPr lang="zh-CN" sz="32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lnSpc>
                          <a:spcPct val="150000"/>
                        </a:lnSpc>
                      </a:pPr>
                      <a:r>
                        <a:rPr lang="en-US" sz="3200" b="0" kern="100" dirty="0">
                          <a:effectLst/>
                          <a:latin typeface="楷体_GB2312"/>
                          <a:ea typeface="宋体" panose="02010600030101010101" pitchFamily="2" charset="-122"/>
                          <a:cs typeface="Times New Roman" panose="02020603050405020304" pitchFamily="18" charset="0"/>
                        </a:rPr>
                        <a:t>3. </a:t>
                      </a:r>
                      <a:r>
                        <a:rPr lang="zh-CN" sz="3200" b="0" kern="100" dirty="0">
                          <a:effectLst/>
                          <a:latin typeface="宋体" panose="02010600030101010101" pitchFamily="2" charset="-122"/>
                          <a:ea typeface="楷体_GB2312"/>
                          <a:cs typeface="Times New Roman" panose="02020603050405020304" pitchFamily="18" charset="0"/>
                        </a:rPr>
                        <a:t>邓小平理论的主要内容</a:t>
                      </a:r>
                      <a:endParaRPr lang="en-US" altLang="zh-CN" sz="3200" b="0" kern="100" dirty="0">
                        <a:effectLst/>
                        <a:latin typeface="宋体" panose="02010600030101010101" pitchFamily="2" charset="-122"/>
                        <a:ea typeface="楷体_GB2312"/>
                        <a:cs typeface="Times New Roman" panose="02020603050405020304" pitchFamily="18" charset="0"/>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en-US" altLang="zh-CN" sz="3200" b="0" i="0" u="none" strike="noStrike" cap="none" normalizeH="0" baseline="0" dirty="0">
                          <a:ln>
                            <a:noFill/>
                          </a:ln>
                          <a:solidFill>
                            <a:schemeClr val="tx1"/>
                          </a:solidFill>
                          <a:effectLst/>
                          <a:latin typeface="Arial" panose="020B0604020202020204" pitchFamily="34" charset="0"/>
                          <a:ea typeface="楷体_GB2312" charset="-122"/>
                          <a:cs typeface="Times New Roman" panose="02020603050405020304" pitchFamily="18" charset="0"/>
                        </a:rPr>
                        <a:t>4. </a:t>
                      </a:r>
                      <a:r>
                        <a:rPr kumimoji="0" lang="zh-CN" altLang="en-US" sz="3200" b="0" i="0" u="none" strike="noStrike" cap="none" normalizeH="0" baseline="0" dirty="0">
                          <a:ln>
                            <a:noFill/>
                          </a:ln>
                          <a:solidFill>
                            <a:schemeClr val="tx1"/>
                          </a:solidFill>
                          <a:effectLst/>
                          <a:latin typeface="Arial" panose="020B0604020202020204" pitchFamily="34" charset="0"/>
                          <a:ea typeface="楷体_GB2312" charset="-122"/>
                          <a:cs typeface="Times New Roman" panose="02020603050405020304" pitchFamily="18" charset="0"/>
                        </a:rPr>
                        <a:t>邓小平理论的历史地位</a:t>
                      </a:r>
                      <a:r>
                        <a:rPr kumimoji="0" lang="zh-CN" altLang="en-US" sz="3200" b="0" i="0" u="none" strike="noStrike" cap="none" normalizeH="0" baseline="0" dirty="0">
                          <a:ln>
                            <a:noFill/>
                          </a:ln>
                          <a:solidFill>
                            <a:schemeClr val="tx1"/>
                          </a:solidFill>
                          <a:effectLst/>
                          <a:latin typeface="Arial" panose="020B0604020202020204" pitchFamily="34" charset="0"/>
                        </a:rPr>
                        <a:t> </a:t>
                      </a:r>
                    </a:p>
                    <a:p>
                      <a:pPr indent="304800" algn="just">
                        <a:lnSpc>
                          <a:spcPct val="150000"/>
                        </a:lnSpc>
                      </a:pPr>
                      <a:endParaRPr lang="zh-CN" sz="12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14300" marR="114300" marT="0" marB="0">
                    <a:lnL>
                      <a:noFill/>
                    </a:lnL>
                    <a:lnR>
                      <a:noFill/>
                    </a:lnR>
                    <a:lnT>
                      <a:noFill/>
                    </a:lnT>
                    <a:lnB>
                      <a:noFill/>
                    </a:lnB>
                  </a:tcPr>
                </a:tc>
                <a:extLst>
                  <a:ext uri="{0D108BD9-81ED-4DB2-BD59-A6C34878D82A}">
                    <a16:rowId xmlns:a16="http://schemas.microsoft.com/office/drawing/2014/main" val="3393376412"/>
                  </a:ext>
                </a:extLst>
              </a:tr>
            </a:tbl>
          </a:graphicData>
        </a:graphic>
      </p:graphicFrame>
    </p:spTree>
    <p:extLst>
      <p:ext uri="{BB962C8B-B14F-4D97-AF65-F5344CB8AC3E}">
        <p14:creationId xmlns:p14="http://schemas.microsoft.com/office/powerpoint/2010/main" val="1128867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ADA662C9-1E53-4B0F-9D63-A4C3BB30F468}"/>
              </a:ext>
            </a:extLst>
          </p:cNvPr>
          <p:cNvSpPr/>
          <p:nvPr/>
        </p:nvSpPr>
        <p:spPr>
          <a:xfrm>
            <a:off x="395288" y="403225"/>
            <a:ext cx="11304587" cy="6051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0" name="文本框 19">
            <a:extLst>
              <a:ext uri="{FF2B5EF4-FFF2-40B4-BE49-F238E27FC236}">
                <a16:creationId xmlns:a16="http://schemas.microsoft.com/office/drawing/2014/main" id="{5EE23279-7623-4055-9590-743BAC6F27C4}"/>
              </a:ext>
            </a:extLst>
          </p:cNvPr>
          <p:cNvSpPr txBox="1">
            <a:spLocks noChangeArrowheads="1"/>
          </p:cNvSpPr>
          <p:nvPr/>
        </p:nvSpPr>
        <p:spPr bwMode="auto">
          <a:xfrm>
            <a:off x="6551613" y="2720975"/>
            <a:ext cx="469265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defTabSz="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4572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dirty="0">
                <a:solidFill>
                  <a:srgbClr val="000000"/>
                </a:solidFill>
              </a:rPr>
              <a:t>如何认识邓小平理论形成的社会历史条件？</a:t>
            </a:r>
          </a:p>
          <a:p>
            <a:pPr algn="just">
              <a:lnSpc>
                <a:spcPct val="120000"/>
              </a:lnSpc>
              <a:spcBef>
                <a:spcPts val="1400"/>
              </a:spcBef>
              <a:buFont typeface="Arial" panose="020B0604020202020204" pitchFamily="34" charset="0"/>
              <a:buAutoNum type="arabicPeriod"/>
            </a:pPr>
            <a:r>
              <a:rPr lang="zh-CN" altLang="en-US" sz="2400" dirty="0">
                <a:solidFill>
                  <a:srgbClr val="000000"/>
                </a:solidFill>
              </a:rPr>
              <a:t>如何把握邓小平理论的主要内容？</a:t>
            </a:r>
          </a:p>
          <a:p>
            <a:pPr algn="just">
              <a:lnSpc>
                <a:spcPct val="120000"/>
              </a:lnSpc>
              <a:spcBef>
                <a:spcPts val="1400"/>
              </a:spcBef>
              <a:buFont typeface="Arial" panose="020B0604020202020204" pitchFamily="34" charset="0"/>
              <a:buAutoNum type="arabicPeriod"/>
            </a:pPr>
            <a:r>
              <a:rPr lang="zh-CN" altLang="en-US" sz="2400" dirty="0">
                <a:solidFill>
                  <a:srgbClr val="000000"/>
                </a:solidFill>
              </a:rPr>
              <a:t>如何认识邓小平理论的历史地位？</a:t>
            </a:r>
          </a:p>
        </p:txBody>
      </p:sp>
      <p:sp>
        <p:nvSpPr>
          <p:cNvPr id="22" name="文本框 21">
            <a:extLst>
              <a:ext uri="{FF2B5EF4-FFF2-40B4-BE49-F238E27FC236}">
                <a16:creationId xmlns:a16="http://schemas.microsoft.com/office/drawing/2014/main" id="{6AADA6F1-02A4-4CA6-90BC-50AD2D9B3BD0}"/>
              </a:ext>
            </a:extLst>
          </p:cNvPr>
          <p:cNvSpPr txBox="1"/>
          <p:nvPr/>
        </p:nvSpPr>
        <p:spPr>
          <a:xfrm>
            <a:off x="7337237" y="1198499"/>
            <a:ext cx="3121152" cy="862013"/>
          </a:xfrm>
          <a:prstGeom prst="rect">
            <a:avLst/>
          </a:prstGeom>
          <a:noFill/>
        </p:spPr>
        <p:txBody>
          <a:bodyPr>
            <a:spAutoFit/>
          </a:bodyPr>
          <a:lstStyle/>
          <a:p>
            <a:pPr algn="ctr" defTabSz="457200">
              <a:defRPr/>
            </a:pPr>
            <a:r>
              <a:rPr lang="zh-CN" altLang="en-US"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微软雅黑" panose="020B0503020204020204" pitchFamily="34" charset="-122"/>
                <a:cs typeface="+mn-ea"/>
                <a:sym typeface="+mn-lt"/>
              </a:rPr>
              <a:t>思 考 题</a:t>
            </a:r>
            <a:endParaRPr lang="en-US" altLang="zh-CN"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微软雅黑" panose="020B0503020204020204" pitchFamily="34" charset="-122"/>
              <a:cs typeface="+mn-ea"/>
              <a:sym typeface="+mn-lt"/>
            </a:endParaRPr>
          </a:p>
        </p:txBody>
      </p:sp>
      <p:pic>
        <p:nvPicPr>
          <p:cNvPr id="87045" name="Picture 7" descr="https://timgsa.baidu.com/timg?image&amp;quality=80&amp;size=b9999_10000&amp;sec=1550666718690&amp;di=545ccf8697a424064583055c5ac883ca&amp;imgtype=0&amp;src=http%3A%2F%2F5b0988e595225.cdn.sohucs.com%2Fimages%2F20180810%2Ff70e0ad0a26348d481afaf85d90c3d78.jpeg">
            <a:extLst>
              <a:ext uri="{FF2B5EF4-FFF2-40B4-BE49-F238E27FC236}">
                <a16:creationId xmlns:a16="http://schemas.microsoft.com/office/drawing/2014/main" id="{17B08287-808A-423B-B6DF-B75F78866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36" r="21565"/>
          <a:stretch>
            <a:fillRect/>
          </a:stretch>
        </p:blipFill>
        <p:spPr bwMode="auto">
          <a:xfrm>
            <a:off x="1267012" y="1595718"/>
            <a:ext cx="3981906" cy="44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211E5157-A842-4A40-A4F4-4F881594370E}"/>
              </a:ext>
            </a:extLst>
          </p:cNvPr>
          <p:cNvSpPr>
            <a:spLocks noGrp="1"/>
          </p:cNvSpPr>
          <p:nvPr>
            <p:ph type="ftr" sz="quarter" idx="11"/>
          </p:nvPr>
        </p:nvSpPr>
        <p:spPr/>
        <p:txBody>
          <a:bodyPr/>
          <a:lstStyle/>
          <a:p>
            <a:pPr>
              <a:defRPr/>
            </a:pPr>
            <a:r>
              <a:rPr lang="zh-CN" altLang="en-US"/>
              <a:t>哈工大（深圳）</a:t>
            </a:r>
            <a:r>
              <a:rPr lang="en-US" altLang="zh-CN"/>
              <a:t>2021</a:t>
            </a:r>
            <a:r>
              <a:rPr lang="zh-CN" altLang="en-US"/>
              <a:t>年春</a:t>
            </a:r>
          </a:p>
        </p:txBody>
      </p:sp>
      <p:sp>
        <p:nvSpPr>
          <p:cNvPr id="87047" name="灯片编号占位符 2">
            <a:extLst>
              <a:ext uri="{FF2B5EF4-FFF2-40B4-BE49-F238E27FC236}">
                <a16:creationId xmlns:a16="http://schemas.microsoft.com/office/drawing/2014/main" id="{2EE94017-C524-4894-87F0-69F381AB1AB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3AC5750C-E65D-4FCC-B658-0EBFB33B9842}" type="slidenum">
              <a:rPr lang="zh-CN" altLang="en-US" sz="1200" smtClean="0">
                <a:solidFill>
                  <a:srgbClr val="898989"/>
                </a:solidFill>
              </a:rPr>
              <a:pPr>
                <a:lnSpc>
                  <a:spcPct val="100000"/>
                </a:lnSpc>
                <a:spcBef>
                  <a:spcPct val="0"/>
                </a:spcBef>
                <a:buFontTx/>
                <a:buNone/>
              </a:pPr>
              <a:t>29</a:t>
            </a:fld>
            <a:endParaRPr lang="zh-CN" altLang="en-US" sz="1200">
              <a:solidFill>
                <a:srgbClr val="898989"/>
              </a:soli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EBE174B-AC00-49A0-961C-E375E0B0EDD1}"/>
              </a:ext>
            </a:extLst>
          </p:cNvPr>
          <p:cNvPicPr>
            <a:picLocks noChangeAspect="1"/>
          </p:cNvPicPr>
          <p:nvPr/>
        </p:nvPicPr>
        <p:blipFill>
          <a:blip r:embed="rId2"/>
          <a:stretch>
            <a:fillRect/>
          </a:stretch>
        </p:blipFill>
        <p:spPr>
          <a:xfrm>
            <a:off x="876487" y="1839632"/>
            <a:ext cx="9925050" cy="4581525"/>
          </a:xfrm>
          <a:prstGeom prst="rect">
            <a:avLst/>
          </a:prstGeom>
        </p:spPr>
      </p:pic>
      <p:pic>
        <p:nvPicPr>
          <p:cNvPr id="7" name="图片 6">
            <a:extLst>
              <a:ext uri="{FF2B5EF4-FFF2-40B4-BE49-F238E27FC236}">
                <a16:creationId xmlns:a16="http://schemas.microsoft.com/office/drawing/2014/main" id="{CB0315C9-D90C-4E90-B4FB-8B08A63D21B0}"/>
              </a:ext>
            </a:extLst>
          </p:cNvPr>
          <p:cNvPicPr>
            <a:picLocks noChangeAspect="1"/>
          </p:cNvPicPr>
          <p:nvPr/>
        </p:nvPicPr>
        <p:blipFill>
          <a:blip r:embed="rId3"/>
          <a:stretch>
            <a:fillRect/>
          </a:stretch>
        </p:blipFill>
        <p:spPr>
          <a:xfrm>
            <a:off x="3467566" y="681037"/>
            <a:ext cx="3261940" cy="1098581"/>
          </a:xfrm>
          <a:prstGeom prst="rect">
            <a:avLst/>
          </a:prstGeom>
        </p:spPr>
      </p:pic>
    </p:spTree>
    <p:extLst>
      <p:ext uri="{BB962C8B-B14F-4D97-AF65-F5344CB8AC3E}">
        <p14:creationId xmlns:p14="http://schemas.microsoft.com/office/powerpoint/2010/main" val="1806353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1E5A326E-112F-4FF1-B974-9884071FDD85}"/>
              </a:ext>
            </a:extLst>
          </p:cNvPr>
          <p:cNvSpPr txBox="1"/>
          <p:nvPr/>
        </p:nvSpPr>
        <p:spPr>
          <a:xfrm>
            <a:off x="-122542" y="364745"/>
            <a:ext cx="3620022" cy="707886"/>
          </a:xfrm>
          <a:prstGeom prst="rect">
            <a:avLst/>
          </a:prstGeom>
          <a:noFill/>
        </p:spPr>
        <p:txBody>
          <a:bodyPr>
            <a:spAutoFit/>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4000" b="1" dirty="0">
                <a:solidFill>
                  <a:srgbClr val="FF0000"/>
                </a:solidFill>
                <a:effectLst>
                  <a:outerShdw blurRad="38100" dist="38100" dir="2700000" algn="tl">
                    <a:srgbClr val="000000">
                      <a:alpha val="43137"/>
                    </a:srgbClr>
                  </a:outerShdw>
                </a:effectLst>
                <a:latin typeface="Arial"/>
                <a:ea typeface="微软雅黑"/>
              </a:rPr>
              <a:t>第  六  章</a:t>
            </a:r>
          </a:p>
        </p:txBody>
      </p:sp>
      <p:sp>
        <p:nvSpPr>
          <p:cNvPr id="12" name="文本框 11">
            <a:extLst>
              <a:ext uri="{FF2B5EF4-FFF2-40B4-BE49-F238E27FC236}">
                <a16:creationId xmlns:a16="http://schemas.microsoft.com/office/drawing/2014/main" id="{D6D13D54-8A96-424C-8402-2F504A53688D}"/>
              </a:ext>
            </a:extLst>
          </p:cNvPr>
          <p:cNvSpPr txBox="1"/>
          <p:nvPr/>
        </p:nvSpPr>
        <p:spPr>
          <a:xfrm>
            <a:off x="3799062" y="505365"/>
            <a:ext cx="5195731" cy="674095"/>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defTabSz="457200" eaLnBrk="1" fontAlgn="auto" hangingPunct="1">
              <a:lnSpc>
                <a:spcPct val="114000"/>
              </a:lnSpc>
              <a:spcBef>
                <a:spcPts val="0"/>
              </a:spcBef>
              <a:spcAft>
                <a:spcPts val="0"/>
              </a:spcAft>
              <a:defRPr/>
            </a:pPr>
            <a:r>
              <a:rPr lang="zh-CN" altLang="en-US" sz="3600" b="1" dirty="0">
                <a:solidFill>
                  <a:srgbClr val="A50021"/>
                </a:solidFill>
                <a:latin typeface="Century Gothic" panose="020B0502020202020204" pitchFamily="34" charset="0"/>
                <a:ea typeface="微软雅黑"/>
              </a:rPr>
              <a:t>“三个代表”重要思想</a:t>
            </a:r>
            <a:endParaRPr lang="en-US" altLang="zh-CN" sz="3600" b="1" dirty="0">
              <a:solidFill>
                <a:srgbClr val="A50021"/>
              </a:solidFill>
              <a:latin typeface="Century Gothic" panose="020B0502020202020204" pitchFamily="34" charset="0"/>
              <a:ea typeface="微软雅黑"/>
            </a:endParaRPr>
          </a:p>
        </p:txBody>
      </p:sp>
      <p:pic>
        <p:nvPicPr>
          <p:cNvPr id="4101" name="Picture 4">
            <a:extLst>
              <a:ext uri="{FF2B5EF4-FFF2-40B4-BE49-F238E27FC236}">
                <a16:creationId xmlns:a16="http://schemas.microsoft.com/office/drawing/2014/main" id="{60C1DE2B-C114-4198-B53A-782A1DA29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8359" t="912"/>
          <a:stretch>
            <a:fillRect/>
          </a:stretch>
        </p:blipFill>
        <p:spPr bwMode="auto">
          <a:xfrm>
            <a:off x="8001318" y="2653552"/>
            <a:ext cx="3441382" cy="414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a16="http://schemas.microsoft.com/office/drawing/2014/main" id="{89E95188-BD6C-47FC-B6F5-2AFA6F795E61}"/>
              </a:ext>
            </a:extLst>
          </p:cNvPr>
          <p:cNvGrpSpPr>
            <a:grpSpLocks/>
          </p:cNvGrpSpPr>
          <p:nvPr/>
        </p:nvGrpSpPr>
        <p:grpSpPr bwMode="auto">
          <a:xfrm>
            <a:off x="707449" y="2247340"/>
            <a:ext cx="5580062" cy="955675"/>
            <a:chOff x="6271846" y="1403986"/>
            <a:chExt cx="5580185" cy="955180"/>
          </a:xfrm>
        </p:grpSpPr>
        <p:sp>
          <p:nvSpPr>
            <p:cNvPr id="7" name="矩形 6">
              <a:extLst>
                <a:ext uri="{FF2B5EF4-FFF2-40B4-BE49-F238E27FC236}">
                  <a16:creationId xmlns:a16="http://schemas.microsoft.com/office/drawing/2014/main" id="{1A6381C0-C8AB-45BC-84E6-402787789602}"/>
                </a:ext>
              </a:extLst>
            </p:cNvPr>
            <p:cNvSpPr/>
            <p:nvPr/>
          </p:nvSpPr>
          <p:spPr>
            <a:xfrm>
              <a:off x="6271846" y="1618187"/>
              <a:ext cx="1174776" cy="526777"/>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第一节</a:t>
              </a:r>
            </a:p>
          </p:txBody>
        </p:sp>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4" action="ppaction://hlinksldjump"/>
              <a:extLst>
                <a:ext uri="{FF2B5EF4-FFF2-40B4-BE49-F238E27FC236}">
                  <a16:creationId xmlns:a16="http://schemas.microsoft.com/office/drawing/2014/main" id="{CFE5DAF4-D33B-4FC6-8749-8FC5E978B66B}"/>
                </a:ext>
              </a:extLst>
            </p:cNvPr>
            <p:cNvSpPr txBox="1"/>
            <p:nvPr/>
          </p:nvSpPr>
          <p:spPr>
            <a:xfrm>
              <a:off x="7633951" y="1403986"/>
              <a:ext cx="4218080" cy="955180"/>
            </a:xfrm>
            <a:prstGeom prst="rect">
              <a:avLst/>
            </a:prstGeom>
            <a:noFill/>
            <a:ln>
              <a:noFill/>
            </a:ln>
          </p:spPr>
          <p:txBody>
            <a:bodyPr>
              <a:spAutoFit/>
            </a:bodyPr>
            <a:lstStyle/>
            <a:p>
              <a:pPr algn="just" defTabSz="457200" fontAlgn="auto">
                <a:spcBef>
                  <a:spcPts val="0"/>
                </a:spcBef>
                <a:spcAft>
                  <a:spcPts val="0"/>
                </a:spcAft>
                <a:defRPr/>
              </a:pPr>
              <a:r>
                <a:rPr lang="zh-CN" altLang="en-US" sz="2800" b="1" dirty="0">
                  <a:solidFill>
                    <a:schemeClr val="tx1">
                      <a:lumMod val="75000"/>
                      <a:lumOff val="25000"/>
                    </a:schemeClr>
                  </a:solidFill>
                  <a:cs typeface="+mn-ea"/>
                  <a:sym typeface="+mn-lt"/>
                </a:rPr>
                <a:t>“三个代表”重要思想的形成</a:t>
              </a:r>
            </a:p>
          </p:txBody>
        </p:sp>
      </p:grpSp>
      <p:grpSp>
        <p:nvGrpSpPr>
          <p:cNvPr id="10" name="组合 9">
            <a:extLst>
              <a:ext uri="{FF2B5EF4-FFF2-40B4-BE49-F238E27FC236}">
                <a16:creationId xmlns:a16="http://schemas.microsoft.com/office/drawing/2014/main" id="{32D5E3BB-FABB-48C0-A0E6-CBB637E361A3}"/>
              </a:ext>
            </a:extLst>
          </p:cNvPr>
          <p:cNvGrpSpPr>
            <a:grpSpLocks/>
          </p:cNvGrpSpPr>
          <p:nvPr/>
        </p:nvGrpSpPr>
        <p:grpSpPr bwMode="auto">
          <a:xfrm>
            <a:off x="707449" y="3745940"/>
            <a:ext cx="5580062" cy="954087"/>
            <a:chOff x="6271846" y="1399831"/>
            <a:chExt cx="5580185" cy="955240"/>
          </a:xfrm>
        </p:grpSpPr>
        <p:sp>
          <p:nvSpPr>
            <p:cNvPr id="13" name="矩形 12">
              <a:extLst>
                <a:ext uri="{FF2B5EF4-FFF2-40B4-BE49-F238E27FC236}">
                  <a16:creationId xmlns:a16="http://schemas.microsoft.com/office/drawing/2014/main" id="{20E58DBC-AF29-40CC-B50D-28B5C57DE8AC}"/>
                </a:ext>
              </a:extLst>
            </p:cNvPr>
            <p:cNvSpPr/>
            <p:nvPr/>
          </p:nvSpPr>
          <p:spPr>
            <a:xfrm>
              <a:off x="6271846" y="1617581"/>
              <a:ext cx="1174776" cy="527687"/>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第二节</a:t>
              </a:r>
            </a:p>
          </p:txBody>
        </p:sp>
        <p:sp>
          <p:nvSpPr>
            <p:cNvPr id="14" name="文本框 1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5" action="ppaction://hlinksldjump"/>
              <a:extLst>
                <a:ext uri="{FF2B5EF4-FFF2-40B4-BE49-F238E27FC236}">
                  <a16:creationId xmlns:a16="http://schemas.microsoft.com/office/drawing/2014/main" id="{275E4B34-7ACE-42F7-9612-B7720A5DF318}"/>
                </a:ext>
              </a:extLst>
            </p:cNvPr>
            <p:cNvSpPr txBox="1"/>
            <p:nvPr/>
          </p:nvSpPr>
          <p:spPr>
            <a:xfrm>
              <a:off x="7633951" y="1399831"/>
              <a:ext cx="4218080" cy="955240"/>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schemeClr val="tx1">
                      <a:lumMod val="75000"/>
                      <a:lumOff val="25000"/>
                    </a:schemeClr>
                  </a:solidFill>
                  <a:latin typeface="+mn-ea"/>
                  <a:sym typeface="+mn-ea"/>
                </a:rPr>
                <a:t>“三个代表”重要思想的核心观点和主要内容</a:t>
              </a:r>
            </a:p>
          </p:txBody>
        </p:sp>
      </p:grpSp>
      <p:grpSp>
        <p:nvGrpSpPr>
          <p:cNvPr id="15" name="组合 14">
            <a:extLst>
              <a:ext uri="{FF2B5EF4-FFF2-40B4-BE49-F238E27FC236}">
                <a16:creationId xmlns:a16="http://schemas.microsoft.com/office/drawing/2014/main" id="{BAD962E7-9D8A-4943-8688-534DA8F5BE3D}"/>
              </a:ext>
            </a:extLst>
          </p:cNvPr>
          <p:cNvGrpSpPr>
            <a:grpSpLocks/>
          </p:cNvGrpSpPr>
          <p:nvPr/>
        </p:nvGrpSpPr>
        <p:grpSpPr bwMode="auto">
          <a:xfrm>
            <a:off x="707449" y="5252477"/>
            <a:ext cx="5580062" cy="954088"/>
            <a:chOff x="6271846" y="1405418"/>
            <a:chExt cx="5579793" cy="952349"/>
          </a:xfrm>
        </p:grpSpPr>
        <p:sp>
          <p:nvSpPr>
            <p:cNvPr id="16" name="矩形 15">
              <a:extLst>
                <a:ext uri="{FF2B5EF4-FFF2-40B4-BE49-F238E27FC236}">
                  <a16:creationId xmlns:a16="http://schemas.microsoft.com/office/drawing/2014/main" id="{5FF86F96-DD7C-4355-9BBF-276E1762CC5D}"/>
                </a:ext>
              </a:extLst>
            </p:cNvPr>
            <p:cNvSpPr/>
            <p:nvPr/>
          </p:nvSpPr>
          <p:spPr>
            <a:xfrm>
              <a:off x="6271846" y="1617755"/>
              <a:ext cx="1174693" cy="527674"/>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第三节</a:t>
              </a:r>
            </a:p>
          </p:txBody>
        </p:sp>
        <p:sp>
          <p:nvSpPr>
            <p:cNvPr id="17" name="文本框 16"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9C154ED6-F0CB-4044-A7AC-A20C7B1404FA}"/>
                </a:ext>
              </a:extLst>
            </p:cNvPr>
            <p:cNvSpPr txBox="1"/>
            <p:nvPr/>
          </p:nvSpPr>
          <p:spPr>
            <a:xfrm>
              <a:off x="7633855" y="1405418"/>
              <a:ext cx="4217784" cy="952349"/>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schemeClr val="tx1">
                      <a:lumMod val="75000"/>
                      <a:lumOff val="25000"/>
                    </a:schemeClr>
                  </a:solidFill>
                  <a:latin typeface="+mn-ea"/>
                  <a:sym typeface="+mn-ea"/>
                </a:rPr>
                <a:t>“三个代表”重要思想的历史地位</a:t>
              </a:r>
            </a:p>
          </p:txBody>
        </p:sp>
      </p:grpSp>
    </p:spTree>
  </p:cSld>
  <p:clrMapOvr>
    <a:masterClrMapping/>
  </p:clrMapOvr>
  <p:transition spd="slow">
    <p:spli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par>
                          <p:cTn id="12" fill="hold">
                            <p:stCondLst>
                              <p:cond delay="1000"/>
                            </p:stCondLst>
                            <p:childTnLst>
                              <p:par>
                                <p:cTn id="13" presetID="5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Scale>
                                      <p:cBhvr>
                                        <p:cTn id="15" dur="75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750" decel="50000" fill="hold">
                                          <p:stCondLst>
                                            <p:cond delay="0"/>
                                          </p:stCondLst>
                                        </p:cTn>
                                        <p:tgtEl>
                                          <p:spTgt spid="6"/>
                                        </p:tgtEl>
                                        <p:attrNameLst>
                                          <p:attrName>ppt_x</p:attrName>
                                          <p:attrName>ppt_y</p:attrName>
                                        </p:attrNameLst>
                                      </p:cBhvr>
                                    </p:animMotion>
                                    <p:animEffect transition="in" filter="fade">
                                      <p:cBhvr>
                                        <p:cTn id="17" dur="750"/>
                                        <p:tgtEl>
                                          <p:spTgt spid="6"/>
                                        </p:tgtEl>
                                      </p:cBhvr>
                                    </p:animEffect>
                                  </p:childTnLst>
                                </p:cTn>
                              </p:par>
                            </p:childTnLst>
                          </p:cTn>
                        </p:par>
                        <p:par>
                          <p:cTn id="18" fill="hold">
                            <p:stCondLst>
                              <p:cond delay="1750"/>
                            </p:stCondLst>
                            <p:childTnLst>
                              <p:par>
                                <p:cTn id="19" presetID="5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Scale>
                                      <p:cBhvr>
                                        <p:cTn id="21" dur="75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750" decel="50000" fill="hold">
                                          <p:stCondLst>
                                            <p:cond delay="0"/>
                                          </p:stCondLst>
                                        </p:cTn>
                                        <p:tgtEl>
                                          <p:spTgt spid="10"/>
                                        </p:tgtEl>
                                        <p:attrNameLst>
                                          <p:attrName>ppt_x</p:attrName>
                                          <p:attrName>ppt_y</p:attrName>
                                        </p:attrNameLst>
                                      </p:cBhvr>
                                    </p:animMotion>
                                    <p:animEffect transition="in" filter="fade">
                                      <p:cBhvr>
                                        <p:cTn id="23" dur="750"/>
                                        <p:tgtEl>
                                          <p:spTgt spid="10"/>
                                        </p:tgtEl>
                                      </p:cBhvr>
                                    </p:animEffect>
                                  </p:childTnLst>
                                </p:cTn>
                              </p:par>
                            </p:childTnLst>
                          </p:cTn>
                        </p:par>
                        <p:par>
                          <p:cTn id="24" fill="hold">
                            <p:stCondLst>
                              <p:cond delay="2500"/>
                            </p:stCondLst>
                            <p:childTnLst>
                              <p:par>
                                <p:cTn id="25" presetID="52"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Scale>
                                      <p:cBhvr>
                                        <p:cTn id="27" dur="75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750" decel="50000" fill="hold">
                                          <p:stCondLst>
                                            <p:cond delay="0"/>
                                          </p:stCondLst>
                                        </p:cTn>
                                        <p:tgtEl>
                                          <p:spTgt spid="15"/>
                                        </p:tgtEl>
                                        <p:attrNameLst>
                                          <p:attrName>ppt_x</p:attrName>
                                          <p:attrName>ppt_y</p:attrName>
                                        </p:attrNameLst>
                                      </p:cBhvr>
                                    </p:animMotion>
                                    <p:animEffect transition="in" filter="fade">
                                      <p:cBhvr>
                                        <p:cTn id="29"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E2CC7CA-E902-4077-85F5-5D617E9FE06C}"/>
              </a:ext>
            </a:extLst>
          </p:cNvPr>
          <p:cNvPicPr>
            <a:picLocks noChangeAspect="1"/>
          </p:cNvPicPr>
          <p:nvPr/>
        </p:nvPicPr>
        <p:blipFill>
          <a:blip r:embed="rId2"/>
          <a:stretch>
            <a:fillRect/>
          </a:stretch>
        </p:blipFill>
        <p:spPr>
          <a:xfrm>
            <a:off x="1437750" y="720539"/>
            <a:ext cx="10506599" cy="6108886"/>
          </a:xfrm>
          <a:prstGeom prst="rect">
            <a:avLst/>
          </a:prstGeom>
        </p:spPr>
      </p:pic>
      <p:pic>
        <p:nvPicPr>
          <p:cNvPr id="9" name="图片 8">
            <a:extLst>
              <a:ext uri="{FF2B5EF4-FFF2-40B4-BE49-F238E27FC236}">
                <a16:creationId xmlns:a16="http://schemas.microsoft.com/office/drawing/2014/main" id="{ED126D9F-E3B8-46F9-A61D-1B1FC7223054}"/>
              </a:ext>
            </a:extLst>
          </p:cNvPr>
          <p:cNvPicPr>
            <a:picLocks noChangeAspect="1"/>
          </p:cNvPicPr>
          <p:nvPr/>
        </p:nvPicPr>
        <p:blipFill>
          <a:blip r:embed="rId3"/>
          <a:stretch>
            <a:fillRect/>
          </a:stretch>
        </p:blipFill>
        <p:spPr>
          <a:xfrm>
            <a:off x="355320" y="149038"/>
            <a:ext cx="3819525" cy="571500"/>
          </a:xfrm>
          <a:prstGeom prst="rect">
            <a:avLst/>
          </a:prstGeom>
        </p:spPr>
      </p:pic>
    </p:spTree>
    <p:extLst>
      <p:ext uri="{BB962C8B-B14F-4D97-AF65-F5344CB8AC3E}">
        <p14:creationId xmlns:p14="http://schemas.microsoft.com/office/powerpoint/2010/main" val="825573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E5C12-6497-446F-83CA-00A7BCB4E8CD}"/>
              </a:ext>
            </a:extLst>
          </p:cNvPr>
          <p:cNvSpPr>
            <a:spLocks noGrp="1"/>
          </p:cNvSpPr>
          <p:nvPr>
            <p:ph type="title"/>
          </p:nvPr>
        </p:nvSpPr>
        <p:spPr/>
        <p:txBody>
          <a:bodyPr>
            <a:normAutofit/>
          </a:bodyPr>
          <a:lstStyle/>
          <a:p>
            <a:pPr algn="ctr"/>
            <a:r>
              <a:rPr lang="zh-CN" altLang="zh-CN" sz="4000" b="1" kern="100" dirty="0">
                <a:effectLst/>
                <a:ea typeface="黑体" panose="02010609060101010101" pitchFamily="49" charset="-122"/>
                <a:cs typeface="Times New Roman" panose="02020603050405020304" pitchFamily="18" charset="0"/>
              </a:rPr>
              <a:t>重点</a:t>
            </a:r>
            <a:endParaRPr lang="zh-CN" altLang="en-US" sz="4000" dirty="0"/>
          </a:p>
        </p:txBody>
      </p:sp>
      <p:sp>
        <p:nvSpPr>
          <p:cNvPr id="3" name="内容占位符 2">
            <a:extLst>
              <a:ext uri="{FF2B5EF4-FFF2-40B4-BE49-F238E27FC236}">
                <a16:creationId xmlns:a16="http://schemas.microsoft.com/office/drawing/2014/main" id="{3BDA4625-A7BF-45CC-AB67-1CBB367B1CAF}"/>
              </a:ext>
            </a:extLst>
          </p:cNvPr>
          <p:cNvSpPr>
            <a:spLocks noGrp="1"/>
          </p:cNvSpPr>
          <p:nvPr>
            <p:ph idx="1"/>
          </p:nvPr>
        </p:nvSpPr>
        <p:spPr>
          <a:xfrm>
            <a:off x="3539565" y="1831601"/>
            <a:ext cx="10515600" cy="4351338"/>
          </a:xfrm>
        </p:spPr>
        <p:txBody>
          <a:bodyPr>
            <a:normAutofit/>
          </a:bodyPr>
          <a:lstStyle/>
          <a:p>
            <a:pPr indent="0" algn="just">
              <a:lnSpc>
                <a:spcPct val="150000"/>
              </a:lnSpc>
              <a:buNone/>
            </a:pPr>
            <a:r>
              <a:rPr lang="en-US" altLang="zh-CN" b="0" kern="100" dirty="0">
                <a:effectLst/>
                <a:latin typeface="楷体_GB2312"/>
                <a:ea typeface="宋体" panose="02010600030101010101" pitchFamily="2" charset="-122"/>
                <a:cs typeface="Times New Roman" panose="02020603050405020304" pitchFamily="18" charset="0"/>
              </a:rPr>
              <a:t>1.</a:t>
            </a:r>
            <a:r>
              <a:rPr lang="en-US" altLang="zh-CN" b="0" kern="100" dirty="0">
                <a:effectLst/>
                <a:latin typeface="楷体_GB2312"/>
                <a:ea typeface="楷体_GB2312"/>
                <a:cs typeface="Times New Roman" panose="02020603050405020304" pitchFamily="18" charset="0"/>
              </a:rPr>
              <a:t>“</a:t>
            </a:r>
            <a:r>
              <a:rPr lang="zh-CN" altLang="zh-CN" b="0" kern="100" dirty="0">
                <a:effectLst/>
                <a:latin typeface="宋体" panose="02010600030101010101" pitchFamily="2" charset="-122"/>
                <a:ea typeface="楷体_GB2312"/>
                <a:cs typeface="Times New Roman" panose="02020603050405020304" pitchFamily="18" charset="0"/>
              </a:rPr>
              <a:t>三个代表</a:t>
            </a:r>
            <a:r>
              <a:rPr lang="en-US" altLang="zh-CN" b="0" kern="100" dirty="0">
                <a:effectLst/>
                <a:latin typeface="楷体_GB2312"/>
                <a:ea typeface="楷体_GB2312"/>
                <a:cs typeface="Times New Roman" panose="02020603050405020304" pitchFamily="18" charset="0"/>
              </a:rPr>
              <a:t>”</a:t>
            </a:r>
            <a:r>
              <a:rPr lang="zh-CN" altLang="zh-CN" b="0" kern="100" dirty="0">
                <a:effectLst/>
                <a:latin typeface="宋体" panose="02010600030101010101" pitchFamily="2" charset="-122"/>
                <a:ea typeface="楷体_GB2312"/>
                <a:cs typeface="Times New Roman" panose="02020603050405020304" pitchFamily="18" charset="0"/>
              </a:rPr>
              <a:t>重要思想的形成条件</a:t>
            </a:r>
            <a:endParaRPr lang="zh-CN"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b="0" kern="100" dirty="0">
                <a:effectLst/>
                <a:latin typeface="楷体_GB2312"/>
                <a:ea typeface="宋体" panose="02010600030101010101" pitchFamily="2" charset="-122"/>
                <a:cs typeface="Times New Roman" panose="02020603050405020304" pitchFamily="18" charset="0"/>
              </a:rPr>
              <a:t>2.</a:t>
            </a:r>
            <a:r>
              <a:rPr lang="en-US" altLang="zh-CN" b="0" kern="100" dirty="0">
                <a:effectLst/>
                <a:latin typeface="楷体_GB2312"/>
                <a:ea typeface="楷体_GB2312"/>
                <a:cs typeface="Times New Roman" panose="02020603050405020304" pitchFamily="18" charset="0"/>
              </a:rPr>
              <a:t>“</a:t>
            </a:r>
            <a:r>
              <a:rPr lang="zh-CN" altLang="zh-CN" b="0" kern="100" dirty="0">
                <a:effectLst/>
                <a:latin typeface="宋体" panose="02010600030101010101" pitchFamily="2" charset="-122"/>
                <a:ea typeface="楷体_GB2312"/>
                <a:cs typeface="Times New Roman" panose="02020603050405020304" pitchFamily="18" charset="0"/>
              </a:rPr>
              <a:t>三个代表</a:t>
            </a:r>
            <a:r>
              <a:rPr lang="en-US" altLang="zh-CN" b="0" kern="100" dirty="0">
                <a:effectLst/>
                <a:latin typeface="楷体_GB2312"/>
                <a:ea typeface="楷体_GB2312"/>
                <a:cs typeface="Times New Roman" panose="02020603050405020304" pitchFamily="18" charset="0"/>
              </a:rPr>
              <a:t>”</a:t>
            </a:r>
            <a:r>
              <a:rPr lang="zh-CN" altLang="zh-CN" b="0" kern="100" dirty="0">
                <a:effectLst/>
                <a:latin typeface="宋体" panose="02010600030101010101" pitchFamily="2" charset="-122"/>
                <a:ea typeface="楷体_GB2312"/>
                <a:cs typeface="Times New Roman" panose="02020603050405020304" pitchFamily="18" charset="0"/>
              </a:rPr>
              <a:t>重要思想的核心观点</a:t>
            </a:r>
            <a:endParaRPr lang="zh-CN"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b="0" kern="100" dirty="0">
                <a:effectLst/>
                <a:latin typeface="楷体_GB2312"/>
                <a:ea typeface="宋体" panose="02010600030101010101" pitchFamily="2" charset="-122"/>
                <a:cs typeface="Times New Roman" panose="02020603050405020304" pitchFamily="18" charset="0"/>
              </a:rPr>
              <a:t>3.</a:t>
            </a:r>
            <a:r>
              <a:rPr lang="en-US" altLang="zh-CN" b="0" kern="100" dirty="0">
                <a:effectLst/>
                <a:latin typeface="楷体_GB2312"/>
                <a:ea typeface="楷体_GB2312"/>
                <a:cs typeface="Times New Roman" panose="02020603050405020304" pitchFamily="18" charset="0"/>
              </a:rPr>
              <a:t>“</a:t>
            </a:r>
            <a:r>
              <a:rPr lang="zh-CN" altLang="zh-CN" b="0" kern="100" dirty="0">
                <a:effectLst/>
                <a:latin typeface="宋体" panose="02010600030101010101" pitchFamily="2" charset="-122"/>
                <a:ea typeface="楷体_GB2312"/>
                <a:cs typeface="Times New Roman" panose="02020603050405020304" pitchFamily="18" charset="0"/>
              </a:rPr>
              <a:t>三个代表</a:t>
            </a:r>
            <a:r>
              <a:rPr lang="en-US" altLang="zh-CN" b="0" kern="100" dirty="0">
                <a:effectLst/>
                <a:latin typeface="楷体_GB2312"/>
                <a:ea typeface="楷体_GB2312"/>
                <a:cs typeface="Times New Roman" panose="02020603050405020304" pitchFamily="18" charset="0"/>
              </a:rPr>
              <a:t>”</a:t>
            </a:r>
            <a:r>
              <a:rPr lang="zh-CN" altLang="zh-CN" b="0" kern="100" dirty="0">
                <a:effectLst/>
                <a:latin typeface="宋体" panose="02010600030101010101" pitchFamily="2" charset="-122"/>
                <a:ea typeface="楷体_GB2312"/>
                <a:cs typeface="Times New Roman" panose="02020603050405020304" pitchFamily="18" charset="0"/>
              </a:rPr>
              <a:t>重要思想的主要内容</a:t>
            </a:r>
            <a:endParaRPr lang="en-US" altLang="zh-CN" b="0" kern="100" dirty="0">
              <a:effectLst/>
              <a:latin typeface="宋体" panose="02010600030101010101" pitchFamily="2" charset="-122"/>
              <a:ea typeface="楷体_GB2312"/>
              <a:cs typeface="Times New Roman" panose="02020603050405020304" pitchFamily="18" charset="0"/>
            </a:endParaRPr>
          </a:p>
          <a:p>
            <a:pPr indent="0" algn="just">
              <a:lnSpc>
                <a:spcPct val="150000"/>
              </a:lnSpc>
              <a:buNone/>
            </a:pPr>
            <a:r>
              <a:rPr lang="en-US" altLang="zh-CN" kern="100" dirty="0">
                <a:effectLst/>
                <a:latin typeface="楷体_GB2312"/>
                <a:cs typeface="Times New Roman" panose="02020603050405020304" pitchFamily="18" charset="0"/>
              </a:rPr>
              <a:t>4.</a:t>
            </a:r>
            <a:r>
              <a:rPr lang="zh-CN" altLang="zh-CN" kern="100" dirty="0">
                <a:effectLst/>
                <a:ea typeface="楷体_GB2312"/>
                <a:cs typeface="Times New Roman" panose="02020603050405020304" pitchFamily="18" charset="0"/>
              </a:rPr>
              <a:t>推进党的建设新的伟大工程</a:t>
            </a:r>
            <a:endParaRPr lang="en-US" altLang="zh-CN" kern="100" dirty="0">
              <a:effectLst/>
              <a:ea typeface="楷体_GB2312"/>
              <a:cs typeface="Times New Roman" panose="02020603050405020304" pitchFamily="18" charset="0"/>
            </a:endParaRPr>
          </a:p>
          <a:p>
            <a:pPr indent="0" algn="just">
              <a:lnSpc>
                <a:spcPct val="150000"/>
              </a:lnSpc>
              <a:buNone/>
            </a:pPr>
            <a:r>
              <a:rPr lang="en-US" altLang="zh-CN" kern="100" dirty="0">
                <a:effectLst/>
                <a:ea typeface="楷体_GB2312"/>
                <a:cs typeface="Times New Roman" panose="02020603050405020304" pitchFamily="18" charset="0"/>
              </a:rPr>
              <a:t>5.</a:t>
            </a:r>
            <a:r>
              <a:rPr lang="en-US" altLang="zh-CN" kern="100" dirty="0">
                <a:effectLst/>
                <a:latin typeface="宋体" panose="02010600030101010101" pitchFamily="2" charset="-122"/>
                <a:ea typeface="楷体_GB2312"/>
                <a:cs typeface="Times New Roman" panose="02020603050405020304" pitchFamily="18" charset="0"/>
              </a:rPr>
              <a:t>“</a:t>
            </a:r>
            <a:r>
              <a:rPr lang="zh-CN" altLang="zh-CN" kern="100" dirty="0">
                <a:effectLst/>
                <a:ea typeface="楷体_GB2312"/>
                <a:cs typeface="Times New Roman" panose="02020603050405020304" pitchFamily="18" charset="0"/>
              </a:rPr>
              <a:t>三个代表</a:t>
            </a:r>
            <a:r>
              <a:rPr lang="en-US" altLang="zh-CN" kern="100" dirty="0">
                <a:effectLst/>
                <a:latin typeface="宋体" panose="02010600030101010101" pitchFamily="2" charset="-122"/>
                <a:ea typeface="楷体_GB2312"/>
                <a:cs typeface="Times New Roman" panose="02020603050405020304" pitchFamily="18" charset="0"/>
              </a:rPr>
              <a:t>”</a:t>
            </a:r>
            <a:r>
              <a:rPr lang="zh-CN" altLang="zh-CN" kern="100" dirty="0">
                <a:effectLst/>
                <a:ea typeface="楷体_GB2312"/>
                <a:cs typeface="Times New Roman" panose="02020603050405020304" pitchFamily="18" charset="0"/>
              </a:rPr>
              <a:t>重要思想的历史地位</a:t>
            </a:r>
            <a:endParaRPr lang="zh-CN" altLang="en-US" dirty="0"/>
          </a:p>
        </p:txBody>
      </p:sp>
    </p:spTree>
    <p:extLst>
      <p:ext uri="{BB962C8B-B14F-4D97-AF65-F5344CB8AC3E}">
        <p14:creationId xmlns:p14="http://schemas.microsoft.com/office/powerpoint/2010/main" val="999465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a:extLst>
              <a:ext uri="{FF2B5EF4-FFF2-40B4-BE49-F238E27FC236}">
                <a16:creationId xmlns:a16="http://schemas.microsoft.com/office/drawing/2014/main" id="{B58CB0DD-D645-4402-848F-F77398F5A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359" t="912"/>
          <a:stretch>
            <a:fillRect/>
          </a:stretch>
        </p:blipFill>
        <p:spPr bwMode="auto">
          <a:xfrm>
            <a:off x="1294713" y="1150654"/>
            <a:ext cx="3871166" cy="466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66A77F60-3237-4157-B4C4-04274242E238}"/>
              </a:ext>
            </a:extLst>
          </p:cNvPr>
          <p:cNvSpPr/>
          <p:nvPr/>
        </p:nvSpPr>
        <p:spPr>
          <a:xfrm>
            <a:off x="395288" y="403225"/>
            <a:ext cx="11304587" cy="6051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a:extLst>
              <a:ext uri="{FF2B5EF4-FFF2-40B4-BE49-F238E27FC236}">
                <a16:creationId xmlns:a16="http://schemas.microsoft.com/office/drawing/2014/main" id="{5FC4CD73-E08B-4725-BFDC-C0BE53D67055}"/>
              </a:ext>
            </a:extLst>
          </p:cNvPr>
          <p:cNvSpPr txBox="1">
            <a:spLocks noChangeArrowheads="1"/>
          </p:cNvSpPr>
          <p:nvPr/>
        </p:nvSpPr>
        <p:spPr bwMode="auto">
          <a:xfrm>
            <a:off x="5951538" y="2020888"/>
            <a:ext cx="5165725"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a:t>如何把握“三个代表”重要思想形成的社会历史条件？</a:t>
            </a:r>
          </a:p>
          <a:p>
            <a:pPr algn="just">
              <a:lnSpc>
                <a:spcPct val="120000"/>
              </a:lnSpc>
              <a:spcBef>
                <a:spcPts val="1400"/>
              </a:spcBef>
              <a:buFont typeface="Arial" panose="020B0604020202020204" pitchFamily="34" charset="0"/>
              <a:buAutoNum type="arabicPeriod"/>
            </a:pPr>
            <a:r>
              <a:rPr lang="zh-CN" altLang="en-US" sz="2400"/>
              <a:t>怎样准确把握“三个代表”重要思想的核心观点？</a:t>
            </a:r>
          </a:p>
          <a:p>
            <a:pPr algn="just">
              <a:lnSpc>
                <a:spcPct val="120000"/>
              </a:lnSpc>
              <a:spcBef>
                <a:spcPts val="1400"/>
              </a:spcBef>
              <a:buFont typeface="Arial" panose="020B0604020202020204" pitchFamily="34" charset="0"/>
              <a:buAutoNum type="arabicPeriod"/>
            </a:pPr>
            <a:r>
              <a:rPr lang="zh-CN" altLang="en-US" sz="2400"/>
              <a:t>如何认识建立社会主义市场经济体制的重要性？</a:t>
            </a:r>
          </a:p>
          <a:p>
            <a:pPr algn="just">
              <a:lnSpc>
                <a:spcPct val="120000"/>
              </a:lnSpc>
              <a:spcBef>
                <a:spcPts val="1400"/>
              </a:spcBef>
              <a:buFont typeface="Arial" panose="020B0604020202020204" pitchFamily="34" charset="0"/>
              <a:buAutoNum type="arabicPeriod"/>
            </a:pPr>
            <a:r>
              <a:rPr lang="zh-CN" altLang="en-US" sz="2400"/>
              <a:t>如何理解“三个代表”重要思想的历史地位？</a:t>
            </a:r>
          </a:p>
        </p:txBody>
      </p:sp>
      <p:sp>
        <p:nvSpPr>
          <p:cNvPr id="22" name="文本框 21">
            <a:extLst>
              <a:ext uri="{FF2B5EF4-FFF2-40B4-BE49-F238E27FC236}">
                <a16:creationId xmlns:a16="http://schemas.microsoft.com/office/drawing/2014/main" id="{09151F9D-142A-4269-B061-3B1E6F9B655A}"/>
              </a:ext>
            </a:extLst>
          </p:cNvPr>
          <p:cNvSpPr txBox="1"/>
          <p:nvPr/>
        </p:nvSpPr>
        <p:spPr>
          <a:xfrm>
            <a:off x="6872301" y="863649"/>
            <a:ext cx="3121152" cy="862013"/>
          </a:xfrm>
          <a:prstGeom prst="rect">
            <a:avLst/>
          </a:prstGeom>
          <a:noFill/>
        </p:spPr>
        <p:txBody>
          <a:bodyPr>
            <a:spAutoFit/>
          </a:bodyPr>
          <a:lstStyle/>
          <a:p>
            <a:pPr algn="ctr" defTabSz="457200">
              <a:defRPr/>
            </a:pPr>
            <a:r>
              <a:rPr lang="zh-CN" altLang="en-US"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rPr>
              <a:t>思 考 题</a:t>
            </a:r>
            <a:endParaRPr lang="en-US" altLang="zh-CN"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endParaRPr>
          </a:p>
        </p:txBody>
      </p:sp>
      <p:sp>
        <p:nvSpPr>
          <p:cNvPr id="62470" name="灯片编号占位符 1">
            <a:extLst>
              <a:ext uri="{FF2B5EF4-FFF2-40B4-BE49-F238E27FC236}">
                <a16:creationId xmlns:a16="http://schemas.microsoft.com/office/drawing/2014/main" id="{51C434E9-33E6-4AA4-B765-5334DEEDD2D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fld id="{C82EA8CC-2007-4158-906E-7253A27F52CC}" type="slidenum">
              <a:rPr lang="zh-CN" altLang="en-US" sz="1200" smtClean="0">
                <a:solidFill>
                  <a:srgbClr val="898989"/>
                </a:solidFill>
              </a:rPr>
              <a:pPr>
                <a:lnSpc>
                  <a:spcPct val="100000"/>
                </a:lnSpc>
                <a:spcBef>
                  <a:spcPct val="0"/>
                </a:spcBef>
                <a:buFontTx/>
                <a:buNone/>
              </a:pPr>
              <a:t>33</a:t>
            </a:fld>
            <a:endParaRPr lang="zh-CN" altLang="en-US" sz="1200">
              <a:solidFill>
                <a:srgbClr val="898989"/>
              </a:solidFill>
            </a:endParaRPr>
          </a:p>
        </p:txBody>
      </p:sp>
      <p:sp>
        <p:nvSpPr>
          <p:cNvPr id="3" name="页脚占位符 2">
            <a:extLst>
              <a:ext uri="{FF2B5EF4-FFF2-40B4-BE49-F238E27FC236}">
                <a16:creationId xmlns:a16="http://schemas.microsoft.com/office/drawing/2014/main" id="{51F4615E-4988-480B-9771-010D5BB14FA2}"/>
              </a:ext>
            </a:extLst>
          </p:cNvPr>
          <p:cNvSpPr>
            <a:spLocks noGrp="1"/>
          </p:cNvSpPr>
          <p:nvPr>
            <p:ph type="ftr" sz="quarter" idx="11"/>
          </p:nvPr>
        </p:nvSpPr>
        <p:spPr/>
        <p:txBody>
          <a:bodyPr/>
          <a:lstStyle/>
          <a:p>
            <a:pPr>
              <a:defRPr/>
            </a:pPr>
            <a:r>
              <a:rPr lang="zh-CN" altLang="en-US"/>
              <a:t>哈工大（深圳）</a:t>
            </a:r>
            <a:r>
              <a:rPr lang="en-US" altLang="zh-CN"/>
              <a:t>2021</a:t>
            </a:r>
            <a:r>
              <a:rPr lang="zh-CN" altLang="en-US"/>
              <a:t>春</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extLst>
              <a:ext uri="{FF2B5EF4-FFF2-40B4-BE49-F238E27FC236}">
                <a16:creationId xmlns:a16="http://schemas.microsoft.com/office/drawing/2014/main" id="{DEAB0DF7-2AFF-42DB-A07C-9FD09BE407C5}"/>
              </a:ext>
            </a:extLst>
          </p:cNvPr>
          <p:cNvSpPr txBox="1"/>
          <p:nvPr/>
        </p:nvSpPr>
        <p:spPr>
          <a:xfrm>
            <a:off x="1662113" y="2651125"/>
            <a:ext cx="1809750" cy="923925"/>
          </a:xfrm>
          <a:prstGeom prst="rect">
            <a:avLst/>
          </a:prstGeom>
          <a:noFill/>
        </p:spPr>
        <p:txBody>
          <a:bodyPr>
            <a:spAutoFit/>
          </a:bodyPr>
          <a:lstStyle/>
          <a:p>
            <a:pPr algn="dist" eaLnBrk="1" fontAlgn="auto" hangingPunct="1">
              <a:spcBef>
                <a:spcPts val="0"/>
              </a:spcBef>
              <a:spcAft>
                <a:spcPts val="0"/>
              </a:spcAft>
              <a:defRPr/>
            </a:pPr>
            <a:r>
              <a:rPr lang="zh-CN" altLang="en-US" sz="5400" b="1" dirty="0">
                <a:solidFill>
                  <a:prstClr val="white"/>
                </a:solidFill>
                <a:effectLst>
                  <a:outerShdw blurRad="38100" dist="38100" dir="2700000" algn="tl">
                    <a:srgbClr val="000000">
                      <a:alpha val="43137"/>
                    </a:srgbClr>
                  </a:outerShdw>
                </a:effectLst>
                <a:latin typeface="+mj-ea"/>
                <a:ea typeface="+mj-ea"/>
              </a:rPr>
              <a:t>目录</a:t>
            </a:r>
          </a:p>
        </p:txBody>
      </p:sp>
      <p:cxnSp>
        <p:nvCxnSpPr>
          <p:cNvPr id="18" name="直接连接符 17">
            <a:extLst>
              <a:ext uri="{FF2B5EF4-FFF2-40B4-BE49-F238E27FC236}">
                <a16:creationId xmlns:a16="http://schemas.microsoft.com/office/drawing/2014/main" id="{18398E8E-F85B-4859-9C09-EF9D739E5288}"/>
              </a:ext>
            </a:extLst>
          </p:cNvPr>
          <p:cNvCxnSpPr>
            <a:cxnSpLocks/>
          </p:cNvCxnSpPr>
          <p:nvPr/>
        </p:nvCxnSpPr>
        <p:spPr bwMode="auto">
          <a:xfrm>
            <a:off x="1762125" y="5083175"/>
            <a:ext cx="1439863" cy="0"/>
          </a:xfrm>
          <a:prstGeom prst="line">
            <a:avLst/>
          </a:prstGeom>
          <a:noFill/>
          <a:ln w="6350" algn="ctr">
            <a:solidFill>
              <a:srgbClr val="FFFFFF"/>
            </a:solidFill>
            <a:miter lim="800000"/>
            <a:headEnd/>
            <a:tailEnd/>
          </a:ln>
          <a:extLst>
            <a:ext uri="{909E8E84-426E-40DD-AFC4-6F175D3DCCD1}">
              <a14:hiddenFill xmlns:a14="http://schemas.microsoft.com/office/drawing/2010/main">
                <a:noFill/>
              </a14:hiddenFill>
            </a:ext>
          </a:extLst>
        </p:spPr>
      </p:cxnSp>
      <p:grpSp>
        <p:nvGrpSpPr>
          <p:cNvPr id="19" name="组合 18">
            <a:extLst>
              <a:ext uri="{FF2B5EF4-FFF2-40B4-BE49-F238E27FC236}">
                <a16:creationId xmlns:a16="http://schemas.microsoft.com/office/drawing/2014/main" id="{3202C687-22DD-400B-A531-A2124C34EC56}"/>
              </a:ext>
            </a:extLst>
          </p:cNvPr>
          <p:cNvGrpSpPr>
            <a:grpSpLocks/>
          </p:cNvGrpSpPr>
          <p:nvPr/>
        </p:nvGrpSpPr>
        <p:grpSpPr bwMode="auto">
          <a:xfrm>
            <a:off x="5919788" y="1733550"/>
            <a:ext cx="5580062" cy="527050"/>
            <a:chOff x="6271846" y="1617753"/>
            <a:chExt cx="5580185" cy="527643"/>
          </a:xfrm>
        </p:grpSpPr>
        <p:sp>
          <p:nvSpPr>
            <p:cNvPr id="21" name="矩形 20">
              <a:extLst>
                <a:ext uri="{FF2B5EF4-FFF2-40B4-BE49-F238E27FC236}">
                  <a16:creationId xmlns:a16="http://schemas.microsoft.com/office/drawing/2014/main" id="{AC98B91F-3965-436C-BCBE-82253A8DB208}"/>
                </a:ext>
              </a:extLst>
            </p:cNvPr>
            <p:cNvSpPr/>
            <p:nvPr/>
          </p:nvSpPr>
          <p:spPr>
            <a:xfrm>
              <a:off x="6271846" y="1617753"/>
              <a:ext cx="1174776"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第一节</a:t>
              </a:r>
            </a:p>
          </p:txBody>
        </p:sp>
        <p:sp>
          <p:nvSpPr>
            <p:cNvPr id="22" name="文本框 2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2" action="ppaction://hlinksldjump"/>
              <a:extLst>
                <a:ext uri="{FF2B5EF4-FFF2-40B4-BE49-F238E27FC236}">
                  <a16:creationId xmlns:a16="http://schemas.microsoft.com/office/drawing/2014/main" id="{313CCAFC-AEE0-4863-A08E-8137A0281167}"/>
                </a:ext>
              </a:extLst>
            </p:cNvPr>
            <p:cNvSpPr txBox="1"/>
            <p:nvPr/>
          </p:nvSpPr>
          <p:spPr>
            <a:xfrm>
              <a:off x="7633951" y="1619343"/>
              <a:ext cx="4218080" cy="524464"/>
            </a:xfrm>
            <a:prstGeom prst="rect">
              <a:avLst/>
            </a:prstGeom>
            <a:noFill/>
            <a:ln>
              <a:noFill/>
            </a:ln>
          </p:spPr>
          <p:txBody>
            <a:bodyPr>
              <a:spAutoFit/>
            </a:bodyPr>
            <a:lstStyle/>
            <a:p>
              <a:pPr algn="just" defTabSz="457200" fontAlgn="auto">
                <a:spcBef>
                  <a:spcPts val="0"/>
                </a:spcBef>
                <a:spcAft>
                  <a:spcPts val="0"/>
                </a:spcAft>
                <a:defRPr/>
              </a:pPr>
              <a:r>
                <a:rPr lang="zh-CN" altLang="en-US" sz="2800" b="1" dirty="0">
                  <a:solidFill>
                    <a:schemeClr val="tx1">
                      <a:lumMod val="75000"/>
                      <a:lumOff val="25000"/>
                    </a:schemeClr>
                  </a:solidFill>
                  <a:cs typeface="+mn-ea"/>
                  <a:sym typeface="+mn-lt"/>
                </a:rPr>
                <a:t>科学发展观的形成</a:t>
              </a:r>
            </a:p>
          </p:txBody>
        </p:sp>
      </p:grpSp>
      <p:grpSp>
        <p:nvGrpSpPr>
          <p:cNvPr id="48" name="组合 47">
            <a:extLst>
              <a:ext uri="{FF2B5EF4-FFF2-40B4-BE49-F238E27FC236}">
                <a16:creationId xmlns:a16="http://schemas.microsoft.com/office/drawing/2014/main" id="{A33FA888-D96A-42D5-AB0C-3074F45C71F1}"/>
              </a:ext>
            </a:extLst>
          </p:cNvPr>
          <p:cNvGrpSpPr>
            <a:grpSpLocks/>
          </p:cNvGrpSpPr>
          <p:nvPr/>
        </p:nvGrpSpPr>
        <p:grpSpPr bwMode="auto">
          <a:xfrm>
            <a:off x="5919788" y="3017838"/>
            <a:ext cx="5580062" cy="954087"/>
            <a:chOff x="6271846" y="1399831"/>
            <a:chExt cx="5580185" cy="955200"/>
          </a:xfrm>
        </p:grpSpPr>
        <p:sp>
          <p:nvSpPr>
            <p:cNvPr id="49" name="矩形 48">
              <a:extLst>
                <a:ext uri="{FF2B5EF4-FFF2-40B4-BE49-F238E27FC236}">
                  <a16:creationId xmlns:a16="http://schemas.microsoft.com/office/drawing/2014/main" id="{C08B1CBB-910C-4DA5-A586-0F2EE6D5BCAA}"/>
                </a:ext>
              </a:extLst>
            </p:cNvPr>
            <p:cNvSpPr/>
            <p:nvPr/>
          </p:nvSpPr>
          <p:spPr>
            <a:xfrm>
              <a:off x="6271846" y="1617572"/>
              <a:ext cx="1174776" cy="527665"/>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第二节</a:t>
              </a:r>
            </a:p>
          </p:txBody>
        </p:sp>
        <p:sp>
          <p:nvSpPr>
            <p:cNvPr id="50" name="文本框 4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3" action="ppaction://hlinksldjump"/>
              <a:extLst>
                <a:ext uri="{FF2B5EF4-FFF2-40B4-BE49-F238E27FC236}">
                  <a16:creationId xmlns:a16="http://schemas.microsoft.com/office/drawing/2014/main" id="{5710191E-0AC4-40FE-B20F-8AA02B13BD1E}"/>
                </a:ext>
              </a:extLst>
            </p:cNvPr>
            <p:cNvSpPr txBox="1"/>
            <p:nvPr/>
          </p:nvSpPr>
          <p:spPr>
            <a:xfrm>
              <a:off x="7633951" y="1399831"/>
              <a:ext cx="4218080" cy="955200"/>
            </a:xfrm>
            <a:prstGeom prst="rect">
              <a:avLst/>
            </a:prstGeom>
            <a:noFill/>
          </p:spPr>
          <p:txBody>
            <a:bodyPr>
              <a:spAutoFit/>
            </a:bodyPr>
            <a:lstStyle/>
            <a:p>
              <a:pPr algn="just" eaLnBrk="1" fontAlgn="auto" hangingPunct="1">
                <a:spcBef>
                  <a:spcPts val="0"/>
                </a:spcBef>
                <a:spcAft>
                  <a:spcPts val="0"/>
                </a:spcAft>
                <a:defRPr/>
              </a:pPr>
              <a:r>
                <a:rPr lang="zh-CN" altLang="en-US" sz="2800" b="1" kern="0" dirty="0">
                  <a:solidFill>
                    <a:srgbClr val="404040"/>
                  </a:solidFill>
                  <a:latin typeface="微软雅黑" panose="020B0503020204020204" charset="-122"/>
                  <a:ea typeface="+mn-ea"/>
                </a:rPr>
                <a:t>科学发展观的科学内涵和主要内容</a:t>
              </a:r>
            </a:p>
          </p:txBody>
        </p:sp>
      </p:grpSp>
      <p:grpSp>
        <p:nvGrpSpPr>
          <p:cNvPr id="51" name="组合 50">
            <a:extLst>
              <a:ext uri="{FF2B5EF4-FFF2-40B4-BE49-F238E27FC236}">
                <a16:creationId xmlns:a16="http://schemas.microsoft.com/office/drawing/2014/main" id="{B67067B0-BAAB-4F76-9FCD-D52CFDAE1B64}"/>
              </a:ext>
            </a:extLst>
          </p:cNvPr>
          <p:cNvGrpSpPr>
            <a:grpSpLocks/>
          </p:cNvGrpSpPr>
          <p:nvPr/>
        </p:nvGrpSpPr>
        <p:grpSpPr bwMode="auto">
          <a:xfrm>
            <a:off x="5919788" y="4737100"/>
            <a:ext cx="5580062" cy="528638"/>
            <a:chOff x="6271846" y="1617753"/>
            <a:chExt cx="5580185" cy="527643"/>
          </a:xfrm>
        </p:grpSpPr>
        <p:sp>
          <p:nvSpPr>
            <p:cNvPr id="52" name="矩形 51">
              <a:extLst>
                <a:ext uri="{FF2B5EF4-FFF2-40B4-BE49-F238E27FC236}">
                  <a16:creationId xmlns:a16="http://schemas.microsoft.com/office/drawing/2014/main" id="{AA839EC8-F922-49CF-92EA-2F4AC410872C}"/>
                </a:ext>
              </a:extLst>
            </p:cNvPr>
            <p:cNvSpPr/>
            <p:nvPr/>
          </p:nvSpPr>
          <p:spPr>
            <a:xfrm>
              <a:off x="6271846" y="1617753"/>
              <a:ext cx="1174776"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第三节</a:t>
              </a:r>
            </a:p>
          </p:txBody>
        </p:sp>
        <p:sp>
          <p:nvSpPr>
            <p:cNvPr id="53" name="文本框 5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1B882C87-3F66-4678-8F4D-6C4037D934C6}"/>
                </a:ext>
              </a:extLst>
            </p:cNvPr>
            <p:cNvSpPr txBox="1"/>
            <p:nvPr/>
          </p:nvSpPr>
          <p:spPr>
            <a:xfrm>
              <a:off x="7633951" y="1619338"/>
              <a:ext cx="4218080" cy="524473"/>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prstClr val="black">
                      <a:lumMod val="75000"/>
                      <a:lumOff val="25000"/>
                    </a:prstClr>
                  </a:solidFill>
                  <a:latin typeface="+mn-lt"/>
                  <a:ea typeface="+mn-ea"/>
                  <a:cs typeface="+mn-ea"/>
                  <a:sym typeface="+mn-lt"/>
                </a:rPr>
                <a:t>科学发展观的历史地位</a:t>
              </a:r>
            </a:p>
          </p:txBody>
        </p:sp>
      </p:grpSp>
      <p:sp>
        <p:nvSpPr>
          <p:cNvPr id="14" name="文本框 13">
            <a:extLst>
              <a:ext uri="{FF2B5EF4-FFF2-40B4-BE49-F238E27FC236}">
                <a16:creationId xmlns:a16="http://schemas.microsoft.com/office/drawing/2014/main" id="{D5DD10AC-28D8-456A-AEC5-D17AF0B0DD7E}"/>
              </a:ext>
            </a:extLst>
          </p:cNvPr>
          <p:cNvSpPr txBox="1"/>
          <p:nvPr/>
        </p:nvSpPr>
        <p:spPr>
          <a:xfrm>
            <a:off x="2956269" y="247650"/>
            <a:ext cx="2527003" cy="707886"/>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4000" b="1" dirty="0">
                <a:solidFill>
                  <a:srgbClr val="FF0000"/>
                </a:solidFill>
                <a:effectLst>
                  <a:outerShdw blurRad="38100" dist="38100" dir="2700000" algn="tl">
                    <a:srgbClr val="000000">
                      <a:alpha val="43137"/>
                    </a:srgbClr>
                  </a:outerShdw>
                </a:effectLst>
                <a:latin typeface="Arial"/>
                <a:ea typeface="微软雅黑"/>
              </a:rPr>
              <a:t>第  七  章</a:t>
            </a:r>
          </a:p>
        </p:txBody>
      </p:sp>
      <p:sp>
        <p:nvSpPr>
          <p:cNvPr id="17" name="文本框 16">
            <a:extLst>
              <a:ext uri="{FF2B5EF4-FFF2-40B4-BE49-F238E27FC236}">
                <a16:creationId xmlns:a16="http://schemas.microsoft.com/office/drawing/2014/main" id="{E82502D2-C572-4D07-A6CB-8D73FCE0F82C}"/>
              </a:ext>
            </a:extLst>
          </p:cNvPr>
          <p:cNvSpPr txBox="1"/>
          <p:nvPr/>
        </p:nvSpPr>
        <p:spPr>
          <a:xfrm>
            <a:off x="5483272" y="247650"/>
            <a:ext cx="4065122" cy="738728"/>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defTabSz="457200" eaLnBrk="1" fontAlgn="auto" hangingPunct="1">
              <a:lnSpc>
                <a:spcPct val="114000"/>
              </a:lnSpc>
              <a:spcBef>
                <a:spcPts val="0"/>
              </a:spcBef>
              <a:spcAft>
                <a:spcPts val="0"/>
              </a:spcAft>
              <a:defRPr/>
            </a:pPr>
            <a:r>
              <a:rPr lang="zh-CN" altLang="en-US" sz="4000" b="1" dirty="0">
                <a:solidFill>
                  <a:srgbClr val="A50021"/>
                </a:solidFill>
                <a:latin typeface="Century Gothic" panose="020B0502020202020204" pitchFamily="34" charset="0"/>
                <a:ea typeface="微软雅黑"/>
              </a:rPr>
              <a:t>科学发展观</a:t>
            </a:r>
            <a:endParaRPr lang="en-US" altLang="zh-CN" sz="4000" b="1" dirty="0">
              <a:solidFill>
                <a:srgbClr val="A50021"/>
              </a:solidFill>
              <a:latin typeface="Century Gothic" panose="020B0502020202020204" pitchFamily="34" charset="0"/>
              <a:ea typeface="微软雅黑"/>
            </a:endParaRPr>
          </a:p>
        </p:txBody>
      </p:sp>
      <p:sp>
        <p:nvSpPr>
          <p:cNvPr id="2" name="页脚占位符 1">
            <a:extLst>
              <a:ext uri="{FF2B5EF4-FFF2-40B4-BE49-F238E27FC236}">
                <a16:creationId xmlns:a16="http://schemas.microsoft.com/office/drawing/2014/main" id="{BC6406D6-C900-4E02-8EC9-7258252A34C5}"/>
              </a:ext>
            </a:extLst>
          </p:cNvPr>
          <p:cNvSpPr>
            <a:spLocks noGrp="1"/>
          </p:cNvSpPr>
          <p:nvPr>
            <p:ph type="ftr" sz="quarter" idx="11"/>
          </p:nvPr>
        </p:nvSpPr>
        <p:spPr/>
        <p:txBody>
          <a:bodyPr/>
          <a:lstStyle/>
          <a:p>
            <a:pPr>
              <a:defRPr/>
            </a:pPr>
            <a:r>
              <a:rPr lang="zh-CN" altLang="en-US"/>
              <a:t>哈工大（深圳）</a:t>
            </a:r>
            <a:r>
              <a:rPr lang="en-US" altLang="zh-CN"/>
              <a:t>2021</a:t>
            </a:r>
            <a:r>
              <a:rPr lang="zh-CN" altLang="en-US"/>
              <a:t>春</a:t>
            </a:r>
          </a:p>
        </p:txBody>
      </p:sp>
      <p:sp>
        <p:nvSpPr>
          <p:cNvPr id="9227" name="灯片编号占位符 2">
            <a:extLst>
              <a:ext uri="{FF2B5EF4-FFF2-40B4-BE49-F238E27FC236}">
                <a16:creationId xmlns:a16="http://schemas.microsoft.com/office/drawing/2014/main" id="{C5001D38-FEFE-4C53-A9AD-7F6EC699B7A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fld id="{74CC3912-2C35-4E6C-86AA-26EC26D09BFA}" type="slidenum">
              <a:rPr lang="zh-CN" altLang="en-US" sz="1200" smtClean="0">
                <a:solidFill>
                  <a:srgbClr val="898989"/>
                </a:solidFill>
              </a:rPr>
              <a:pPr>
                <a:lnSpc>
                  <a:spcPct val="100000"/>
                </a:lnSpc>
                <a:spcBef>
                  <a:spcPct val="0"/>
                </a:spcBef>
                <a:buFontTx/>
                <a:buNone/>
              </a:pPr>
              <a:t>34</a:t>
            </a:fld>
            <a:endParaRPr lang="zh-CN" altLang="en-US" sz="1200">
              <a:solidFill>
                <a:srgbClr val="898989"/>
              </a:solidFill>
            </a:endParaRPr>
          </a:p>
        </p:txBody>
      </p:sp>
      <p:pic>
        <p:nvPicPr>
          <p:cNvPr id="20" name="图片 19">
            <a:extLst>
              <a:ext uri="{FF2B5EF4-FFF2-40B4-BE49-F238E27FC236}">
                <a16:creationId xmlns:a16="http://schemas.microsoft.com/office/drawing/2014/main" id="{5FD30453-B5D0-4A1B-A9E8-331DE848C243}"/>
              </a:ext>
            </a:extLst>
          </p:cNvPr>
          <p:cNvPicPr>
            <a:picLocks noChangeAspect="1"/>
          </p:cNvPicPr>
          <p:nvPr/>
        </p:nvPicPr>
        <p:blipFill>
          <a:blip r:embed="rId4" cstate="print"/>
          <a:stretch>
            <a:fillRect/>
          </a:stretch>
        </p:blipFill>
        <p:spPr>
          <a:xfrm>
            <a:off x="292870" y="1806458"/>
            <a:ext cx="5190402" cy="3668127"/>
          </a:xfrm>
          <a:prstGeom prst="roundRect">
            <a:avLst>
              <a:gd name="adj" fmla="val 8594"/>
            </a:avLst>
          </a:prstGeom>
          <a:solidFill>
            <a:srgbClr val="FFFFFF">
              <a:shade val="85000"/>
            </a:srgbClr>
          </a:solidFill>
          <a:ln>
            <a:noFill/>
          </a:ln>
          <a:effectLst/>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par>
                          <p:cTn id="12" fill="hold" nodeType="afterGroup">
                            <p:stCondLst>
                              <p:cond delay="1000"/>
                            </p:stCondLst>
                            <p:childTnLst>
                              <p:par>
                                <p:cTn id="13" presetID="52"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Scale>
                                      <p:cBhvr>
                                        <p:cTn id="15" dur="75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750" decel="50000" fill="hold">
                                          <p:stCondLst>
                                            <p:cond delay="0"/>
                                          </p:stCondLst>
                                        </p:cTn>
                                        <p:tgtEl>
                                          <p:spTgt spid="19"/>
                                        </p:tgtEl>
                                        <p:attrNameLst>
                                          <p:attrName>ppt_x</p:attrName>
                                          <p:attrName>ppt_y</p:attrName>
                                        </p:attrNameLst>
                                      </p:cBhvr>
                                    </p:animMotion>
                                    <p:animEffect transition="in" filter="fade">
                                      <p:cBhvr>
                                        <p:cTn id="17" dur="750"/>
                                        <p:tgtEl>
                                          <p:spTgt spid="19"/>
                                        </p:tgtEl>
                                      </p:cBhvr>
                                    </p:animEffect>
                                  </p:childTnLst>
                                </p:cTn>
                              </p:par>
                            </p:childTnLst>
                          </p:cTn>
                        </p:par>
                        <p:par>
                          <p:cTn id="18" fill="hold" nodeType="afterGroup">
                            <p:stCondLst>
                              <p:cond delay="1750"/>
                            </p:stCondLst>
                            <p:childTnLst>
                              <p:par>
                                <p:cTn id="19" presetID="52" presetClass="entr" presetSubtype="0"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Scale>
                                      <p:cBhvr>
                                        <p:cTn id="21" dur="75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750" decel="50000" fill="hold">
                                          <p:stCondLst>
                                            <p:cond delay="0"/>
                                          </p:stCondLst>
                                        </p:cTn>
                                        <p:tgtEl>
                                          <p:spTgt spid="48"/>
                                        </p:tgtEl>
                                        <p:attrNameLst>
                                          <p:attrName>ppt_x</p:attrName>
                                          <p:attrName>ppt_y</p:attrName>
                                        </p:attrNameLst>
                                      </p:cBhvr>
                                    </p:animMotion>
                                    <p:animEffect transition="in" filter="fade">
                                      <p:cBhvr>
                                        <p:cTn id="23" dur="750"/>
                                        <p:tgtEl>
                                          <p:spTgt spid="48"/>
                                        </p:tgtEl>
                                      </p:cBhvr>
                                    </p:animEffect>
                                  </p:childTnLst>
                                </p:cTn>
                              </p:par>
                            </p:childTnLst>
                          </p:cTn>
                        </p:par>
                        <p:par>
                          <p:cTn id="24" fill="hold" nodeType="afterGroup">
                            <p:stCondLst>
                              <p:cond delay="2500"/>
                            </p:stCondLst>
                            <p:childTnLst>
                              <p:par>
                                <p:cTn id="25" presetID="52"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Scale>
                                      <p:cBhvr>
                                        <p:cTn id="27" dur="75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750" decel="50000" fill="hold">
                                          <p:stCondLst>
                                            <p:cond delay="0"/>
                                          </p:stCondLst>
                                        </p:cTn>
                                        <p:tgtEl>
                                          <p:spTgt spid="51"/>
                                        </p:tgtEl>
                                        <p:attrNameLst>
                                          <p:attrName>ppt_x</p:attrName>
                                          <p:attrName>ppt_y</p:attrName>
                                        </p:attrNameLst>
                                      </p:cBhvr>
                                    </p:animMotion>
                                    <p:animEffect transition="in" filter="fade">
                                      <p:cBhvr>
                                        <p:cTn id="29" dur="750"/>
                                        <p:tgtEl>
                                          <p:spTgt spid="51"/>
                                        </p:tgtEl>
                                      </p:cBhvr>
                                    </p:animEffect>
                                  </p:childTnLst>
                                </p:cTn>
                              </p:par>
                            </p:childTnLst>
                          </p:cTn>
                        </p:par>
                        <p:par>
                          <p:cTn id="30" fill="hold" nodeType="afterGroup">
                            <p:stCondLst>
                              <p:cond delay="325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nodeType="afterGroup">
                            <p:stCondLst>
                              <p:cond delay="3750"/>
                            </p:stCondLst>
                            <p:childTnLst>
                              <p:par>
                                <p:cTn id="35" presetID="14" presetClass="entr" presetSubtype="1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433FE98-E531-4913-ADCA-C34250FC260B}"/>
              </a:ext>
            </a:extLst>
          </p:cNvPr>
          <p:cNvPicPr>
            <a:picLocks noChangeAspect="1"/>
          </p:cNvPicPr>
          <p:nvPr/>
        </p:nvPicPr>
        <p:blipFill>
          <a:blip r:embed="rId2"/>
          <a:stretch>
            <a:fillRect/>
          </a:stretch>
        </p:blipFill>
        <p:spPr>
          <a:xfrm>
            <a:off x="1101426" y="310776"/>
            <a:ext cx="10486929" cy="6547223"/>
          </a:xfrm>
          <a:prstGeom prst="rect">
            <a:avLst/>
          </a:prstGeom>
        </p:spPr>
      </p:pic>
      <p:pic>
        <p:nvPicPr>
          <p:cNvPr id="7" name="图片 6">
            <a:extLst>
              <a:ext uri="{FF2B5EF4-FFF2-40B4-BE49-F238E27FC236}">
                <a16:creationId xmlns:a16="http://schemas.microsoft.com/office/drawing/2014/main" id="{A96C2C72-2FF1-491C-BDAC-0F948A37ED36}"/>
              </a:ext>
            </a:extLst>
          </p:cNvPr>
          <p:cNvPicPr>
            <a:picLocks noChangeAspect="1"/>
          </p:cNvPicPr>
          <p:nvPr/>
        </p:nvPicPr>
        <p:blipFill>
          <a:blip r:embed="rId3"/>
          <a:stretch>
            <a:fillRect/>
          </a:stretch>
        </p:blipFill>
        <p:spPr>
          <a:xfrm>
            <a:off x="485028" y="46410"/>
            <a:ext cx="2914650" cy="657225"/>
          </a:xfrm>
          <a:prstGeom prst="rect">
            <a:avLst/>
          </a:prstGeom>
        </p:spPr>
      </p:pic>
    </p:spTree>
    <p:extLst>
      <p:ext uri="{BB962C8B-B14F-4D97-AF65-F5344CB8AC3E}">
        <p14:creationId xmlns:p14="http://schemas.microsoft.com/office/powerpoint/2010/main" val="2998580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B98C6-4562-4EDC-90D1-D17A0FB3A18D}"/>
              </a:ext>
            </a:extLst>
          </p:cNvPr>
          <p:cNvSpPr>
            <a:spLocks noGrp="1"/>
          </p:cNvSpPr>
          <p:nvPr>
            <p:ph type="title"/>
          </p:nvPr>
        </p:nvSpPr>
        <p:spPr/>
        <p:txBody>
          <a:bodyPr>
            <a:normAutofit/>
          </a:bodyPr>
          <a:lstStyle/>
          <a:p>
            <a:pPr algn="ctr"/>
            <a:r>
              <a:rPr lang="zh-CN" altLang="zh-CN" sz="4000" b="1" kern="100" dirty="0">
                <a:effectLst/>
                <a:ea typeface="黑体" panose="02010609060101010101" pitchFamily="49" charset="-122"/>
                <a:cs typeface="Times New Roman" panose="02020603050405020304" pitchFamily="18" charset="0"/>
              </a:rPr>
              <a:t>重点</a:t>
            </a:r>
            <a:endParaRPr lang="zh-CN" altLang="en-US" sz="4000" dirty="0"/>
          </a:p>
        </p:txBody>
      </p:sp>
      <p:graphicFrame>
        <p:nvGraphicFramePr>
          <p:cNvPr id="4" name="内容占位符 3">
            <a:extLst>
              <a:ext uri="{FF2B5EF4-FFF2-40B4-BE49-F238E27FC236}">
                <a16:creationId xmlns:a16="http://schemas.microsoft.com/office/drawing/2014/main" id="{FE872A4F-AF6E-4059-A1F5-350D5D19C2F2}"/>
              </a:ext>
            </a:extLst>
          </p:cNvPr>
          <p:cNvGraphicFramePr>
            <a:graphicFrameLocks noGrp="1"/>
          </p:cNvGraphicFramePr>
          <p:nvPr>
            <p:ph idx="1"/>
            <p:extLst>
              <p:ext uri="{D42A27DB-BD31-4B8C-83A1-F6EECF244321}">
                <p14:modId xmlns:p14="http://schemas.microsoft.com/office/powerpoint/2010/main" val="7437207"/>
              </p:ext>
            </p:extLst>
          </p:nvPr>
        </p:nvGraphicFramePr>
        <p:xfrm>
          <a:off x="3204883" y="1963729"/>
          <a:ext cx="7373470" cy="4011930"/>
        </p:xfrm>
        <a:graphic>
          <a:graphicData uri="http://schemas.openxmlformats.org/drawingml/2006/table">
            <a:tbl>
              <a:tblPr/>
              <a:tblGrid>
                <a:gridCol w="7373470">
                  <a:extLst>
                    <a:ext uri="{9D8B030D-6E8A-4147-A177-3AD203B41FA5}">
                      <a16:colId xmlns:a16="http://schemas.microsoft.com/office/drawing/2014/main" val="446061298"/>
                    </a:ext>
                  </a:extLst>
                </a:gridCol>
              </a:tblGrid>
              <a:tr h="0">
                <a:tc>
                  <a:txBody>
                    <a:bodyPr/>
                    <a:lstStyle/>
                    <a:p>
                      <a:pPr indent="304800" algn="just">
                        <a:lnSpc>
                          <a:spcPct val="150000"/>
                        </a:lnSpc>
                      </a:pPr>
                      <a:r>
                        <a:rPr lang="en-US" sz="3600" b="0" kern="100" dirty="0">
                          <a:effectLst/>
                          <a:latin typeface="楷体_GB2312"/>
                          <a:ea typeface="宋体" panose="02010600030101010101" pitchFamily="2" charset="-122"/>
                          <a:cs typeface="Times New Roman" panose="02020603050405020304" pitchFamily="18" charset="0"/>
                        </a:rPr>
                        <a:t>1.</a:t>
                      </a:r>
                      <a:r>
                        <a:rPr lang="zh-CN" sz="3600" b="0" kern="100" dirty="0">
                          <a:effectLst/>
                          <a:latin typeface="宋体" panose="02010600030101010101" pitchFamily="2" charset="-122"/>
                          <a:ea typeface="楷体_GB2312"/>
                          <a:cs typeface="Times New Roman" panose="02020603050405020304" pitchFamily="18" charset="0"/>
                        </a:rPr>
                        <a:t>科学发展观的形成条件</a:t>
                      </a:r>
                      <a:endParaRPr lang="zh-CN" sz="36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lnSpc>
                          <a:spcPct val="150000"/>
                        </a:lnSpc>
                      </a:pPr>
                      <a:r>
                        <a:rPr lang="en-US" sz="3600" b="0" kern="100" dirty="0">
                          <a:effectLst/>
                          <a:latin typeface="楷体_GB2312"/>
                          <a:ea typeface="宋体" panose="02010600030101010101" pitchFamily="2" charset="-122"/>
                          <a:cs typeface="Times New Roman" panose="02020603050405020304" pitchFamily="18" charset="0"/>
                        </a:rPr>
                        <a:t>2.</a:t>
                      </a:r>
                      <a:r>
                        <a:rPr lang="zh-CN" sz="3600" b="0" kern="100" dirty="0">
                          <a:effectLst/>
                          <a:latin typeface="宋体" panose="02010600030101010101" pitchFamily="2" charset="-122"/>
                          <a:ea typeface="楷体_GB2312"/>
                          <a:cs typeface="Times New Roman" panose="02020603050405020304" pitchFamily="18" charset="0"/>
                        </a:rPr>
                        <a:t>科学发展观的形成过程</a:t>
                      </a:r>
                      <a:endParaRPr lang="zh-CN" sz="36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lnSpc>
                          <a:spcPct val="150000"/>
                        </a:lnSpc>
                      </a:pPr>
                      <a:r>
                        <a:rPr lang="en-US" sz="3600" b="0" kern="100" dirty="0">
                          <a:effectLst/>
                          <a:latin typeface="楷体_GB2312"/>
                          <a:ea typeface="宋体" panose="02010600030101010101" pitchFamily="2" charset="-122"/>
                          <a:cs typeface="Times New Roman" panose="02020603050405020304" pitchFamily="18" charset="0"/>
                        </a:rPr>
                        <a:t>3.</a:t>
                      </a:r>
                      <a:r>
                        <a:rPr lang="zh-CN" sz="3600" b="0" kern="100" dirty="0">
                          <a:effectLst/>
                          <a:latin typeface="宋体" panose="02010600030101010101" pitchFamily="2" charset="-122"/>
                          <a:ea typeface="楷体_GB2312"/>
                          <a:cs typeface="Times New Roman" panose="02020603050405020304" pitchFamily="18" charset="0"/>
                        </a:rPr>
                        <a:t>科学发展观的科学内涵</a:t>
                      </a:r>
                      <a:endParaRPr lang="zh-CN" sz="36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lnSpc>
                          <a:spcPct val="150000"/>
                        </a:lnSpc>
                      </a:pPr>
                      <a:r>
                        <a:rPr lang="en-US" sz="3600" b="0" kern="100" dirty="0">
                          <a:effectLst/>
                          <a:latin typeface="楷体_GB2312"/>
                          <a:ea typeface="宋体" panose="02010600030101010101" pitchFamily="2" charset="-122"/>
                          <a:cs typeface="Times New Roman" panose="02020603050405020304" pitchFamily="18" charset="0"/>
                        </a:rPr>
                        <a:t>4.</a:t>
                      </a:r>
                      <a:r>
                        <a:rPr lang="zh-CN" sz="3600" b="0" kern="100" dirty="0">
                          <a:effectLst/>
                          <a:latin typeface="宋体" panose="02010600030101010101" pitchFamily="2" charset="-122"/>
                          <a:ea typeface="楷体_GB2312"/>
                          <a:cs typeface="Times New Roman" panose="02020603050405020304" pitchFamily="18" charset="0"/>
                        </a:rPr>
                        <a:t>科学发展观的主要内容</a:t>
                      </a:r>
                      <a:endParaRPr lang="en-US" altLang="zh-CN" sz="3600" b="0" kern="100" dirty="0">
                        <a:effectLst/>
                        <a:latin typeface="宋体" panose="02010600030101010101" pitchFamily="2" charset="-122"/>
                        <a:ea typeface="楷体_GB2312"/>
                        <a:cs typeface="Times New Roman" panose="02020603050405020304" pitchFamily="18" charset="0"/>
                      </a:endParaRPr>
                    </a:p>
                    <a:p>
                      <a:pPr indent="304800" algn="just">
                        <a:lnSpc>
                          <a:spcPct val="150000"/>
                        </a:lnSpc>
                      </a:pPr>
                      <a:r>
                        <a:rPr lang="en-US" altLang="zh-CN" sz="3600" b="0" kern="100" dirty="0">
                          <a:solidFill>
                            <a:schemeClr val="tx1"/>
                          </a:solidFill>
                          <a:effectLst/>
                          <a:latin typeface="宋体" panose="02010600030101010101" pitchFamily="2" charset="-122"/>
                          <a:ea typeface="楷体_GB2312"/>
                          <a:cs typeface="Times New Roman" panose="02020603050405020304" pitchFamily="18" charset="0"/>
                        </a:rPr>
                        <a:t>5.</a:t>
                      </a:r>
                      <a:r>
                        <a:rPr lang="zh-CN" altLang="zh-CN" sz="3600" b="0" kern="100" dirty="0">
                          <a:solidFill>
                            <a:schemeClr val="tx1"/>
                          </a:solidFill>
                          <a:effectLst/>
                          <a:latin typeface="宋体" panose="02010600030101010101" pitchFamily="2" charset="-122"/>
                          <a:ea typeface="楷体_GB2312"/>
                          <a:cs typeface="Times New Roman" panose="02020603050405020304" pitchFamily="18" charset="0"/>
                        </a:rPr>
                        <a:t>科学发展观的历史地位</a:t>
                      </a:r>
                      <a:endParaRPr lang="zh-CN" altLang="en-US" sz="3600" b="0" kern="100" dirty="0">
                        <a:solidFill>
                          <a:schemeClr val="tx1"/>
                        </a:solidFill>
                        <a:effectLst/>
                        <a:latin typeface="宋体" panose="02010600030101010101" pitchFamily="2" charset="-122"/>
                        <a:ea typeface="楷体_GB2312"/>
                        <a:cs typeface="Times New Roman" panose="02020603050405020304" pitchFamily="18" charset="0"/>
                      </a:endParaRPr>
                    </a:p>
                  </a:txBody>
                  <a:tcPr marL="114300" marR="114300" marT="0" marB="0">
                    <a:lnL>
                      <a:noFill/>
                    </a:lnL>
                    <a:lnR>
                      <a:noFill/>
                    </a:lnR>
                    <a:lnT>
                      <a:noFill/>
                    </a:lnT>
                    <a:lnB>
                      <a:noFill/>
                    </a:lnB>
                  </a:tcPr>
                </a:tc>
                <a:extLst>
                  <a:ext uri="{0D108BD9-81ED-4DB2-BD59-A6C34878D82A}">
                    <a16:rowId xmlns:a16="http://schemas.microsoft.com/office/drawing/2014/main" val="323234855"/>
                  </a:ext>
                </a:extLst>
              </a:tr>
            </a:tbl>
          </a:graphicData>
        </a:graphic>
      </p:graphicFrame>
    </p:spTree>
    <p:extLst>
      <p:ext uri="{BB962C8B-B14F-4D97-AF65-F5344CB8AC3E}">
        <p14:creationId xmlns:p14="http://schemas.microsoft.com/office/powerpoint/2010/main" val="3196060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6EB6CD10-79CE-4E4B-9192-51F82DA0A6AB}"/>
              </a:ext>
            </a:extLst>
          </p:cNvPr>
          <p:cNvPicPr>
            <a:picLocks noChangeAspect="1" noChangeArrowheads="1"/>
          </p:cNvPicPr>
          <p:nvPr/>
        </p:nvPicPr>
        <p:blipFill rotWithShape="1">
          <a:blip r:embed="rId2"/>
          <a:srcRect l="19309" r="25144"/>
          <a:stretch/>
        </p:blipFill>
        <p:spPr bwMode="auto">
          <a:xfrm>
            <a:off x="1004048" y="1051783"/>
            <a:ext cx="4487676" cy="5079057"/>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0800" dist="50800" dir="5400000" algn="ctr" rotWithShape="0">
              <a:srgbClr val="000000"/>
            </a:outerShdw>
          </a:effectLst>
        </p:spPr>
      </p:pic>
      <p:sp>
        <p:nvSpPr>
          <p:cNvPr id="19" name="矩形 18">
            <a:extLst>
              <a:ext uri="{FF2B5EF4-FFF2-40B4-BE49-F238E27FC236}">
                <a16:creationId xmlns:a16="http://schemas.microsoft.com/office/drawing/2014/main" id="{2A1FC048-1BBE-424C-A58E-91D018CEE9B7}"/>
              </a:ext>
            </a:extLst>
          </p:cNvPr>
          <p:cNvSpPr/>
          <p:nvPr/>
        </p:nvSpPr>
        <p:spPr>
          <a:xfrm>
            <a:off x="395288" y="403225"/>
            <a:ext cx="11304587" cy="6051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a:extLst>
              <a:ext uri="{FF2B5EF4-FFF2-40B4-BE49-F238E27FC236}">
                <a16:creationId xmlns:a16="http://schemas.microsoft.com/office/drawing/2014/main" id="{B9395193-9ACD-44E1-BAF6-15C62D43EC35}"/>
              </a:ext>
            </a:extLst>
          </p:cNvPr>
          <p:cNvSpPr txBox="1">
            <a:spLocks noChangeArrowheads="1"/>
          </p:cNvSpPr>
          <p:nvPr/>
        </p:nvSpPr>
        <p:spPr bwMode="auto">
          <a:xfrm>
            <a:off x="6551613" y="2720975"/>
            <a:ext cx="469265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dirty="0">
                <a:solidFill>
                  <a:srgbClr val="000000"/>
                </a:solidFill>
              </a:rPr>
              <a:t>如何理解科学发展观形成发展的社会历史条件？</a:t>
            </a:r>
          </a:p>
          <a:p>
            <a:pPr algn="just">
              <a:lnSpc>
                <a:spcPct val="120000"/>
              </a:lnSpc>
              <a:spcBef>
                <a:spcPts val="1400"/>
              </a:spcBef>
              <a:buFont typeface="Arial" panose="020B0604020202020204" pitchFamily="34" charset="0"/>
              <a:buAutoNum type="arabicPeriod"/>
            </a:pPr>
            <a:r>
              <a:rPr lang="zh-CN" altLang="en-US" sz="2400" dirty="0">
                <a:solidFill>
                  <a:srgbClr val="000000"/>
                </a:solidFill>
              </a:rPr>
              <a:t>如何把握科学发展观的科学内涵和精神实质？</a:t>
            </a:r>
          </a:p>
          <a:p>
            <a:pPr algn="just">
              <a:lnSpc>
                <a:spcPct val="120000"/>
              </a:lnSpc>
              <a:spcBef>
                <a:spcPts val="1400"/>
              </a:spcBef>
              <a:buFont typeface="Arial" panose="020B0604020202020204" pitchFamily="34" charset="0"/>
              <a:buAutoNum type="arabicPeriod"/>
            </a:pPr>
            <a:r>
              <a:rPr lang="zh-CN" altLang="en-US" sz="2400" dirty="0">
                <a:solidFill>
                  <a:srgbClr val="000000"/>
                </a:solidFill>
              </a:rPr>
              <a:t>如何理解科学发展观的历史地位和指导意义？</a:t>
            </a:r>
          </a:p>
        </p:txBody>
      </p:sp>
      <p:sp>
        <p:nvSpPr>
          <p:cNvPr id="22" name="文本框 21">
            <a:extLst>
              <a:ext uri="{FF2B5EF4-FFF2-40B4-BE49-F238E27FC236}">
                <a16:creationId xmlns:a16="http://schemas.microsoft.com/office/drawing/2014/main" id="{AC89A55E-1AF2-4051-BEF8-2C354E74385D}"/>
              </a:ext>
            </a:extLst>
          </p:cNvPr>
          <p:cNvSpPr txBox="1"/>
          <p:nvPr/>
        </p:nvSpPr>
        <p:spPr>
          <a:xfrm>
            <a:off x="7337239" y="1198499"/>
            <a:ext cx="3121152" cy="862013"/>
          </a:xfrm>
          <a:prstGeom prst="rect">
            <a:avLst/>
          </a:prstGeom>
          <a:noFill/>
        </p:spPr>
        <p:txBody>
          <a:bodyPr>
            <a:spAutoFit/>
          </a:bodyPr>
          <a:lstStyle/>
          <a:p>
            <a:pPr algn="ctr" defTabSz="457200">
              <a:defRPr/>
            </a:pPr>
            <a:r>
              <a:rPr lang="zh-CN" altLang="en-US"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rPr>
              <a:t>思 考 题</a:t>
            </a:r>
            <a:endParaRPr lang="en-US" altLang="zh-CN"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endParaRPr>
          </a:p>
        </p:txBody>
      </p:sp>
      <p:sp>
        <p:nvSpPr>
          <p:cNvPr id="2" name="页脚占位符 1">
            <a:extLst>
              <a:ext uri="{FF2B5EF4-FFF2-40B4-BE49-F238E27FC236}">
                <a16:creationId xmlns:a16="http://schemas.microsoft.com/office/drawing/2014/main" id="{DE7C79B9-5E8F-4E79-A526-A4D7516B6790}"/>
              </a:ext>
            </a:extLst>
          </p:cNvPr>
          <p:cNvSpPr>
            <a:spLocks noGrp="1"/>
          </p:cNvSpPr>
          <p:nvPr>
            <p:ph type="ftr" sz="quarter" idx="11"/>
          </p:nvPr>
        </p:nvSpPr>
        <p:spPr/>
        <p:txBody>
          <a:bodyPr/>
          <a:lstStyle/>
          <a:p>
            <a:pPr>
              <a:defRPr/>
            </a:pPr>
            <a:r>
              <a:rPr lang="zh-CN" altLang="en-US"/>
              <a:t>哈工大（深圳）</a:t>
            </a:r>
            <a:r>
              <a:rPr lang="en-US" altLang="zh-CN"/>
              <a:t>2021</a:t>
            </a:r>
            <a:r>
              <a:rPr lang="zh-CN" altLang="en-US"/>
              <a:t>春</a:t>
            </a:r>
          </a:p>
        </p:txBody>
      </p:sp>
      <p:sp>
        <p:nvSpPr>
          <p:cNvPr id="74759" name="灯片编号占位符 2">
            <a:extLst>
              <a:ext uri="{FF2B5EF4-FFF2-40B4-BE49-F238E27FC236}">
                <a16:creationId xmlns:a16="http://schemas.microsoft.com/office/drawing/2014/main" id="{4A87546D-3CD0-43F6-B18F-5945DD323C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fld id="{35F10D3F-AFDC-4249-875E-7E67BEC102BE}" type="slidenum">
              <a:rPr lang="zh-CN" altLang="en-US" sz="1200" smtClean="0">
                <a:solidFill>
                  <a:srgbClr val="898989"/>
                </a:solidFill>
              </a:rPr>
              <a:pPr>
                <a:lnSpc>
                  <a:spcPct val="100000"/>
                </a:lnSpc>
                <a:spcBef>
                  <a:spcPct val="0"/>
                </a:spcBef>
                <a:buFontTx/>
                <a:buNone/>
              </a:pPr>
              <a:t>37</a:t>
            </a:fld>
            <a:endParaRPr lang="zh-CN" altLang="en-US" sz="1200">
              <a:solidFill>
                <a:srgbClr val="898989"/>
              </a:soli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a:extLst>
              <a:ext uri="{FF2B5EF4-FFF2-40B4-BE49-F238E27FC236}">
                <a16:creationId xmlns:a16="http://schemas.microsoft.com/office/drawing/2014/main" id="{F9349EEA-85C9-4440-BD77-A5ABFB8FBA6C}"/>
              </a:ext>
            </a:extLst>
          </p:cNvPr>
          <p:cNvGrpSpPr>
            <a:grpSpLocks/>
          </p:cNvGrpSpPr>
          <p:nvPr/>
        </p:nvGrpSpPr>
        <p:grpSpPr bwMode="auto">
          <a:xfrm>
            <a:off x="4253646" y="3036285"/>
            <a:ext cx="5580062" cy="527050"/>
            <a:chOff x="6271846" y="1617959"/>
            <a:chExt cx="5580185" cy="528121"/>
          </a:xfrm>
        </p:grpSpPr>
        <p:sp>
          <p:nvSpPr>
            <p:cNvPr id="21" name="矩形 20">
              <a:extLst>
                <a:ext uri="{FF2B5EF4-FFF2-40B4-BE49-F238E27FC236}">
                  <a16:creationId xmlns:a16="http://schemas.microsoft.com/office/drawing/2014/main" id="{8FA416F9-0A72-4619-9D1B-243C150C7D95}"/>
                </a:ext>
              </a:extLst>
            </p:cNvPr>
            <p:cNvSpPr/>
            <p:nvPr/>
          </p:nvSpPr>
          <p:spPr>
            <a:xfrm>
              <a:off x="6271846" y="1617959"/>
              <a:ext cx="1174776" cy="528121"/>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第一节</a:t>
              </a:r>
            </a:p>
          </p:txBody>
        </p:sp>
        <p:sp>
          <p:nvSpPr>
            <p:cNvPr id="22" name="文本框 2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2" action="ppaction://hlinksldjump"/>
              <a:extLst>
                <a:ext uri="{FF2B5EF4-FFF2-40B4-BE49-F238E27FC236}">
                  <a16:creationId xmlns:a16="http://schemas.microsoft.com/office/drawing/2014/main" id="{3BAD846C-AEDC-4131-A4F2-42015533E570}"/>
                </a:ext>
              </a:extLst>
            </p:cNvPr>
            <p:cNvSpPr txBox="1"/>
            <p:nvPr/>
          </p:nvSpPr>
          <p:spPr>
            <a:xfrm>
              <a:off x="7633951" y="1649774"/>
              <a:ext cx="4218080" cy="461311"/>
            </a:xfrm>
            <a:prstGeom prst="rect">
              <a:avLst/>
            </a:prstGeom>
            <a:noFill/>
            <a:ln>
              <a:noFill/>
            </a:ln>
          </p:spPr>
          <p:txBody>
            <a:bodyPr>
              <a:spAutoFit/>
            </a:bodyPr>
            <a:lstStyle/>
            <a:p>
              <a:pPr algn="just" defTabSz="457200" fontAlgn="auto">
                <a:spcBef>
                  <a:spcPts val="0"/>
                </a:spcBef>
                <a:spcAft>
                  <a:spcPts val="0"/>
                </a:spcAft>
                <a:defRPr/>
              </a:pPr>
              <a:r>
                <a:rPr lang="zh-CN" altLang="en-US" sz="2400" b="1" dirty="0">
                  <a:solidFill>
                    <a:schemeClr val="tx1">
                      <a:lumMod val="75000"/>
                      <a:lumOff val="25000"/>
                    </a:schemeClr>
                  </a:solidFill>
                  <a:latin typeface="+mn-ea"/>
                  <a:ea typeface="+mn-ea"/>
                  <a:cs typeface="+mn-ea"/>
                  <a:sym typeface="+mn-lt"/>
                </a:rPr>
                <a:t>中国特色社会主义进入新时代</a:t>
              </a:r>
            </a:p>
          </p:txBody>
        </p:sp>
      </p:grpSp>
      <p:grpSp>
        <p:nvGrpSpPr>
          <p:cNvPr id="3" name="组合 47">
            <a:extLst>
              <a:ext uri="{FF2B5EF4-FFF2-40B4-BE49-F238E27FC236}">
                <a16:creationId xmlns:a16="http://schemas.microsoft.com/office/drawing/2014/main" id="{72DF5951-D3C4-4617-852B-A9316D5F3CAF}"/>
              </a:ext>
            </a:extLst>
          </p:cNvPr>
          <p:cNvGrpSpPr>
            <a:grpSpLocks/>
          </p:cNvGrpSpPr>
          <p:nvPr/>
        </p:nvGrpSpPr>
        <p:grpSpPr bwMode="auto">
          <a:xfrm>
            <a:off x="4253646" y="4106570"/>
            <a:ext cx="5580062" cy="830262"/>
            <a:chOff x="6271846" y="1399830"/>
            <a:chExt cx="5580185" cy="831966"/>
          </a:xfrm>
        </p:grpSpPr>
        <p:sp>
          <p:nvSpPr>
            <p:cNvPr id="49" name="矩形 48">
              <a:extLst>
                <a:ext uri="{FF2B5EF4-FFF2-40B4-BE49-F238E27FC236}">
                  <a16:creationId xmlns:a16="http://schemas.microsoft.com/office/drawing/2014/main" id="{CB9F756A-120E-4620-9624-44AF06B18F09}"/>
                </a:ext>
              </a:extLst>
            </p:cNvPr>
            <p:cNvSpPr/>
            <p:nvPr/>
          </p:nvSpPr>
          <p:spPr>
            <a:xfrm>
              <a:off x="6271846" y="1617763"/>
              <a:ext cx="1174776" cy="528132"/>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第二节</a:t>
              </a:r>
            </a:p>
          </p:txBody>
        </p:sp>
        <p:sp>
          <p:nvSpPr>
            <p:cNvPr id="50" name="文本框 4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C4CFBB27-0E41-45C1-A541-7F7583B9D54C}"/>
                </a:ext>
              </a:extLst>
            </p:cNvPr>
            <p:cNvSpPr txBox="1"/>
            <p:nvPr/>
          </p:nvSpPr>
          <p:spPr>
            <a:xfrm>
              <a:off x="7633951" y="1399830"/>
              <a:ext cx="4218080" cy="831966"/>
            </a:xfrm>
            <a:prstGeom prst="rect">
              <a:avLst/>
            </a:prstGeom>
            <a:noFill/>
          </p:spPr>
          <p:txBody>
            <a:bodyPr>
              <a:spAutoFit/>
            </a:bodyPr>
            <a:lstStyle/>
            <a:p>
              <a:pPr algn="just" eaLnBrk="1" fontAlgn="auto" hangingPunct="1">
                <a:spcBef>
                  <a:spcPts val="0"/>
                </a:spcBef>
                <a:spcAft>
                  <a:spcPts val="0"/>
                </a:spcAft>
                <a:defRPr/>
              </a:pPr>
              <a:r>
                <a:rPr lang="zh-CN" altLang="en-US" sz="2400" b="1" kern="0" dirty="0">
                  <a:solidFill>
                    <a:srgbClr val="404040"/>
                  </a:solidFill>
                  <a:latin typeface="微软雅黑" panose="020B0503020204020204" charset="-122"/>
                  <a:ea typeface="+mn-ea"/>
                </a:rPr>
                <a:t>习近平新时代中国特色社会主义思想的主要内容</a:t>
              </a:r>
            </a:p>
          </p:txBody>
        </p:sp>
      </p:grpSp>
      <p:grpSp>
        <p:nvGrpSpPr>
          <p:cNvPr id="4" name="组合 50">
            <a:extLst>
              <a:ext uri="{FF2B5EF4-FFF2-40B4-BE49-F238E27FC236}">
                <a16:creationId xmlns:a16="http://schemas.microsoft.com/office/drawing/2014/main" id="{435AEC21-0A15-4DBB-824F-F870A55283B7}"/>
              </a:ext>
            </a:extLst>
          </p:cNvPr>
          <p:cNvGrpSpPr>
            <a:grpSpLocks/>
          </p:cNvGrpSpPr>
          <p:nvPr/>
        </p:nvGrpSpPr>
        <p:grpSpPr bwMode="auto">
          <a:xfrm>
            <a:off x="4253646" y="5496252"/>
            <a:ext cx="5580062" cy="830263"/>
            <a:chOff x="6271846" y="1415316"/>
            <a:chExt cx="5580185" cy="829449"/>
          </a:xfrm>
        </p:grpSpPr>
        <p:sp>
          <p:nvSpPr>
            <p:cNvPr id="52" name="矩形 51">
              <a:extLst>
                <a:ext uri="{FF2B5EF4-FFF2-40B4-BE49-F238E27FC236}">
                  <a16:creationId xmlns:a16="http://schemas.microsoft.com/office/drawing/2014/main" id="{5376767B-7474-4396-B16C-75DAC943344E}"/>
                </a:ext>
              </a:extLst>
            </p:cNvPr>
            <p:cNvSpPr/>
            <p:nvPr/>
          </p:nvSpPr>
          <p:spPr>
            <a:xfrm>
              <a:off x="6271846" y="1618317"/>
              <a:ext cx="1174776" cy="528120"/>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第三节</a:t>
              </a:r>
            </a:p>
          </p:txBody>
        </p:sp>
        <p:sp>
          <p:nvSpPr>
            <p:cNvPr id="53" name="文本框 5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BB30D36C-141E-4D8C-AFB6-69964A5E25ED}"/>
                </a:ext>
              </a:extLst>
            </p:cNvPr>
            <p:cNvSpPr txBox="1"/>
            <p:nvPr/>
          </p:nvSpPr>
          <p:spPr>
            <a:xfrm>
              <a:off x="7633951" y="1415316"/>
              <a:ext cx="4218080" cy="829449"/>
            </a:xfrm>
            <a:prstGeom prst="rect">
              <a:avLst/>
            </a:prstGeom>
            <a:noFill/>
          </p:spPr>
          <p:txBody>
            <a:bodyPr>
              <a:spAutoFit/>
            </a:bodyPr>
            <a:lstStyle/>
            <a:p>
              <a:pPr algn="just" defTabSz="457200" eaLnBrk="1" fontAlgn="auto" hangingPunct="1">
                <a:spcBef>
                  <a:spcPts val="0"/>
                </a:spcBef>
                <a:spcAft>
                  <a:spcPts val="0"/>
                </a:spcAft>
                <a:defRPr/>
              </a:pPr>
              <a:r>
                <a:rPr lang="zh-CN" altLang="en-US" sz="2400" b="1" dirty="0">
                  <a:solidFill>
                    <a:prstClr val="black">
                      <a:lumMod val="75000"/>
                      <a:lumOff val="25000"/>
                    </a:prstClr>
                  </a:solidFill>
                  <a:latin typeface="+mn-ea"/>
                  <a:ea typeface="+mn-ea"/>
                  <a:cs typeface="+mn-ea"/>
                  <a:sym typeface="+mn-lt"/>
                </a:rPr>
                <a:t>习近平新时代中国特色社会主义思想的历史地位</a:t>
              </a:r>
            </a:p>
          </p:txBody>
        </p:sp>
      </p:grpSp>
      <p:sp>
        <p:nvSpPr>
          <p:cNvPr id="19" name="文本框 18">
            <a:extLst>
              <a:ext uri="{FF2B5EF4-FFF2-40B4-BE49-F238E27FC236}">
                <a16:creationId xmlns:a16="http://schemas.microsoft.com/office/drawing/2014/main" id="{B39CE02D-15AA-4858-961A-EDBCE7BBEE00}"/>
              </a:ext>
            </a:extLst>
          </p:cNvPr>
          <p:cNvSpPr txBox="1"/>
          <p:nvPr/>
        </p:nvSpPr>
        <p:spPr>
          <a:xfrm>
            <a:off x="97259" y="1205692"/>
            <a:ext cx="3620022" cy="707886"/>
          </a:xfrm>
          <a:prstGeom prst="rect">
            <a:avLst/>
          </a:prstGeom>
          <a:noFill/>
        </p:spPr>
        <p:txBody>
          <a:bodyPr>
            <a:spAutoFit/>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4000" b="1" dirty="0">
                <a:solidFill>
                  <a:srgbClr val="FF0000"/>
                </a:solidFill>
                <a:effectLst>
                  <a:outerShdw blurRad="38100" dist="38100" dir="2700000" algn="tl">
                    <a:srgbClr val="000000">
                      <a:alpha val="43137"/>
                    </a:srgbClr>
                  </a:outerShdw>
                </a:effectLst>
                <a:latin typeface="Arial"/>
                <a:ea typeface="微软雅黑"/>
              </a:rPr>
              <a:t>第  八  章</a:t>
            </a:r>
          </a:p>
        </p:txBody>
      </p:sp>
      <p:sp>
        <p:nvSpPr>
          <p:cNvPr id="20" name="文本框 19">
            <a:extLst>
              <a:ext uri="{FF2B5EF4-FFF2-40B4-BE49-F238E27FC236}">
                <a16:creationId xmlns:a16="http://schemas.microsoft.com/office/drawing/2014/main" id="{3C062960-C361-45E1-B631-88D30AE76FDE}"/>
              </a:ext>
            </a:extLst>
          </p:cNvPr>
          <p:cNvSpPr txBox="1"/>
          <p:nvPr/>
        </p:nvSpPr>
        <p:spPr>
          <a:xfrm>
            <a:off x="248727" y="2660524"/>
            <a:ext cx="3075685" cy="3327065"/>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eaLnBrk="1" hangingPunct="1">
              <a:lnSpc>
                <a:spcPct val="150000"/>
              </a:lnSpc>
              <a:defRPr/>
            </a:pPr>
            <a:r>
              <a:rPr lang="zh-CN" altLang="en-US" sz="3600" b="1" dirty="0">
                <a:solidFill>
                  <a:srgbClr val="A50021"/>
                </a:solidFill>
                <a:latin typeface="Century Gothic" panose="020B0502020202020204" pitchFamily="34" charset="0"/>
              </a:rPr>
              <a:t>习近平新时代</a:t>
            </a:r>
            <a:endParaRPr lang="en-US" altLang="zh-CN" sz="3600" b="1" dirty="0">
              <a:solidFill>
                <a:srgbClr val="A50021"/>
              </a:solidFill>
              <a:latin typeface="Century Gothic" panose="020B0502020202020204" pitchFamily="34" charset="0"/>
            </a:endParaRPr>
          </a:p>
          <a:p>
            <a:pPr algn="ctr" eaLnBrk="1" hangingPunct="1">
              <a:lnSpc>
                <a:spcPct val="150000"/>
              </a:lnSpc>
              <a:defRPr/>
            </a:pPr>
            <a:r>
              <a:rPr lang="zh-CN" altLang="en-US" sz="3600" b="1" dirty="0">
                <a:solidFill>
                  <a:srgbClr val="A50021"/>
                </a:solidFill>
                <a:latin typeface="Century Gothic" panose="020B0502020202020204" pitchFamily="34" charset="0"/>
              </a:rPr>
              <a:t>中国特色社会</a:t>
            </a:r>
            <a:endParaRPr lang="en-US" altLang="zh-CN" sz="3600" b="1" dirty="0">
              <a:solidFill>
                <a:srgbClr val="A50021"/>
              </a:solidFill>
              <a:latin typeface="Century Gothic" panose="020B0502020202020204" pitchFamily="34" charset="0"/>
            </a:endParaRPr>
          </a:p>
          <a:p>
            <a:pPr algn="ctr" eaLnBrk="1" hangingPunct="1">
              <a:lnSpc>
                <a:spcPct val="150000"/>
              </a:lnSpc>
              <a:defRPr/>
            </a:pPr>
            <a:r>
              <a:rPr lang="zh-CN" altLang="en-US" sz="3600" b="1" dirty="0">
                <a:solidFill>
                  <a:srgbClr val="A50021"/>
                </a:solidFill>
                <a:latin typeface="Century Gothic" panose="020B0502020202020204" pitchFamily="34" charset="0"/>
              </a:rPr>
              <a:t>主义思想及其历史地位</a:t>
            </a:r>
            <a:endParaRPr lang="zh-CN" altLang="en-US" sz="5400" b="1" dirty="0">
              <a:solidFill>
                <a:srgbClr val="A50021"/>
              </a:solidFill>
              <a:latin typeface="Century Gothic" panose="020B0502020202020204" pitchFamily="34" charset="0"/>
            </a:endParaRPr>
          </a:p>
        </p:txBody>
      </p:sp>
      <p:pic>
        <p:nvPicPr>
          <p:cNvPr id="13" name="图片 3">
            <a:extLst>
              <a:ext uri="{FF2B5EF4-FFF2-40B4-BE49-F238E27FC236}">
                <a16:creationId xmlns:a16="http://schemas.microsoft.com/office/drawing/2014/main" id="{6DF101EE-3FB8-4BCD-A561-E0301B5193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05802" y="76408"/>
            <a:ext cx="3788939" cy="271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75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750" decel="50000" fill="hold">
                                          <p:stCondLst>
                                            <p:cond delay="0"/>
                                          </p:stCondLst>
                                        </p:cTn>
                                        <p:tgtEl>
                                          <p:spTgt spid="2"/>
                                        </p:tgtEl>
                                        <p:attrNameLst>
                                          <p:attrName>ppt_x</p:attrName>
                                          <p:attrName>ppt_y</p:attrName>
                                        </p:attrNameLst>
                                      </p:cBhvr>
                                    </p:animMotion>
                                    <p:animEffect transition="in" filter="fade">
                                      <p:cBhvr>
                                        <p:cTn id="9" dur="750"/>
                                        <p:tgtEl>
                                          <p:spTgt spid="2"/>
                                        </p:tgtEl>
                                      </p:cBhvr>
                                    </p:animEffect>
                                  </p:childTnLst>
                                </p:cTn>
                              </p:par>
                            </p:childTnLst>
                          </p:cTn>
                        </p:par>
                        <p:par>
                          <p:cTn id="10" fill="hold" nodeType="afterGroup">
                            <p:stCondLst>
                              <p:cond delay="750"/>
                            </p:stCondLst>
                            <p:childTnLst>
                              <p:par>
                                <p:cTn id="11" presetID="5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Scale>
                                      <p:cBhvr>
                                        <p:cTn id="13" dur="75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750" decel="50000" fill="hold">
                                          <p:stCondLst>
                                            <p:cond delay="0"/>
                                          </p:stCondLst>
                                        </p:cTn>
                                        <p:tgtEl>
                                          <p:spTgt spid="3"/>
                                        </p:tgtEl>
                                        <p:attrNameLst>
                                          <p:attrName>ppt_x</p:attrName>
                                          <p:attrName>ppt_y</p:attrName>
                                        </p:attrNameLst>
                                      </p:cBhvr>
                                    </p:animMotion>
                                    <p:animEffect transition="in" filter="fade">
                                      <p:cBhvr>
                                        <p:cTn id="15" dur="750"/>
                                        <p:tgtEl>
                                          <p:spTgt spid="3"/>
                                        </p:tgtEl>
                                      </p:cBhvr>
                                    </p:animEffect>
                                  </p:childTnLst>
                                </p:cTn>
                              </p:par>
                            </p:childTnLst>
                          </p:cTn>
                        </p:par>
                        <p:par>
                          <p:cTn id="16" fill="hold" nodeType="afterGroup">
                            <p:stCondLst>
                              <p:cond delay="1500"/>
                            </p:stCondLst>
                            <p:childTnLst>
                              <p:par>
                                <p:cTn id="17" presetID="5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Scale>
                                      <p:cBhvr>
                                        <p:cTn id="19" dur="75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750" decel="50000" fill="hold">
                                          <p:stCondLst>
                                            <p:cond delay="0"/>
                                          </p:stCondLst>
                                        </p:cTn>
                                        <p:tgtEl>
                                          <p:spTgt spid="4"/>
                                        </p:tgtEl>
                                        <p:attrNameLst>
                                          <p:attrName>ppt_x</p:attrName>
                                          <p:attrName>ppt_y</p:attrName>
                                        </p:attrNameLst>
                                      </p:cBhvr>
                                    </p:animMotion>
                                    <p:animEffect transition="in" filter="fade">
                                      <p:cBhvr>
                                        <p:cTn id="21" dur="750"/>
                                        <p:tgtEl>
                                          <p:spTgt spid="4"/>
                                        </p:tgtEl>
                                      </p:cBhvr>
                                    </p:animEffect>
                                  </p:childTnLst>
                                </p:cTn>
                              </p:par>
                            </p:childTnLst>
                          </p:cTn>
                        </p:par>
                        <p:par>
                          <p:cTn id="22" fill="hold" nodeType="afterGroup">
                            <p:stCondLst>
                              <p:cond delay="225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nodeType="afterGroup">
                            <p:stCondLst>
                              <p:cond delay="2750"/>
                            </p:stCondLst>
                            <p:childTnLst>
                              <p:par>
                                <p:cTn id="27" presetID="14" presetClass="entr" presetSubtype="1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randombar(horizontal)">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0B41BE3-0C6B-4BED-913D-E9FB308760B6}"/>
              </a:ext>
            </a:extLst>
          </p:cNvPr>
          <p:cNvPicPr>
            <a:picLocks noChangeAspect="1"/>
          </p:cNvPicPr>
          <p:nvPr/>
        </p:nvPicPr>
        <p:blipFill>
          <a:blip r:embed="rId2"/>
          <a:stretch>
            <a:fillRect/>
          </a:stretch>
        </p:blipFill>
        <p:spPr>
          <a:xfrm>
            <a:off x="400050" y="1385887"/>
            <a:ext cx="11391900" cy="4086225"/>
          </a:xfrm>
          <a:prstGeom prst="rect">
            <a:avLst/>
          </a:prstGeom>
        </p:spPr>
      </p:pic>
      <p:pic>
        <p:nvPicPr>
          <p:cNvPr id="7" name="图片 6">
            <a:extLst>
              <a:ext uri="{FF2B5EF4-FFF2-40B4-BE49-F238E27FC236}">
                <a16:creationId xmlns:a16="http://schemas.microsoft.com/office/drawing/2014/main" id="{87C77DC7-020F-42B5-A756-1041C6A3B182}"/>
              </a:ext>
            </a:extLst>
          </p:cNvPr>
          <p:cNvPicPr>
            <a:picLocks noChangeAspect="1"/>
          </p:cNvPicPr>
          <p:nvPr/>
        </p:nvPicPr>
        <p:blipFill>
          <a:blip r:embed="rId3"/>
          <a:stretch>
            <a:fillRect/>
          </a:stretch>
        </p:blipFill>
        <p:spPr>
          <a:xfrm>
            <a:off x="2634596" y="477650"/>
            <a:ext cx="7400925" cy="523875"/>
          </a:xfrm>
          <a:prstGeom prst="rect">
            <a:avLst/>
          </a:prstGeom>
        </p:spPr>
      </p:pic>
    </p:spTree>
    <p:extLst>
      <p:ext uri="{BB962C8B-B14F-4D97-AF65-F5344CB8AC3E}">
        <p14:creationId xmlns:p14="http://schemas.microsoft.com/office/powerpoint/2010/main" val="339723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701193-545C-45AE-8B9C-F0CECB7E1BF5}"/>
              </a:ext>
            </a:extLst>
          </p:cNvPr>
          <p:cNvSpPr>
            <a:spLocks noGrp="1"/>
          </p:cNvSpPr>
          <p:nvPr>
            <p:ph type="title"/>
          </p:nvPr>
        </p:nvSpPr>
        <p:spPr>
          <a:xfrm>
            <a:off x="838200" y="365125"/>
            <a:ext cx="10515600" cy="877981"/>
          </a:xfrm>
        </p:spPr>
        <p:txBody>
          <a:bodyPr>
            <a:normAutofit/>
          </a:bodyPr>
          <a:lstStyle/>
          <a:p>
            <a:pPr algn="ctr"/>
            <a:r>
              <a:rPr lang="zh-CN" altLang="zh-CN" sz="3600" b="1" kern="100" dirty="0">
                <a:effectLst/>
                <a:ea typeface="黑体" panose="02010609060101010101" pitchFamily="49" charset="-122"/>
                <a:cs typeface="Times New Roman" panose="02020603050405020304" pitchFamily="18" charset="0"/>
              </a:rPr>
              <a:t>重点</a:t>
            </a:r>
            <a:endParaRPr lang="zh-CN" altLang="en-US" sz="7200" dirty="0"/>
          </a:p>
        </p:txBody>
      </p:sp>
      <p:graphicFrame>
        <p:nvGraphicFramePr>
          <p:cNvPr id="4" name="内容占位符 3">
            <a:extLst>
              <a:ext uri="{FF2B5EF4-FFF2-40B4-BE49-F238E27FC236}">
                <a16:creationId xmlns:a16="http://schemas.microsoft.com/office/drawing/2014/main" id="{CEF42624-E798-409E-9186-FF45CD1FCD8A}"/>
              </a:ext>
            </a:extLst>
          </p:cNvPr>
          <p:cNvGraphicFramePr>
            <a:graphicFrameLocks noGrp="1"/>
          </p:cNvGraphicFramePr>
          <p:nvPr>
            <p:ph idx="1"/>
            <p:extLst>
              <p:ext uri="{D42A27DB-BD31-4B8C-83A1-F6EECF244321}">
                <p14:modId xmlns:p14="http://schemas.microsoft.com/office/powerpoint/2010/main" val="1405627484"/>
              </p:ext>
            </p:extLst>
          </p:nvPr>
        </p:nvGraphicFramePr>
        <p:xfrm>
          <a:off x="2720788" y="2008094"/>
          <a:ext cx="10515600" cy="3431858"/>
        </p:xfrm>
        <a:graphic>
          <a:graphicData uri="http://schemas.openxmlformats.org/drawingml/2006/table">
            <a:tbl>
              <a:tblPr/>
              <a:tblGrid>
                <a:gridCol w="10515600">
                  <a:extLst>
                    <a:ext uri="{9D8B030D-6E8A-4147-A177-3AD203B41FA5}">
                      <a16:colId xmlns:a16="http://schemas.microsoft.com/office/drawing/2014/main" val="3635785826"/>
                    </a:ext>
                  </a:extLst>
                </a:gridCol>
              </a:tblGrid>
              <a:tr h="2534108">
                <a:tc>
                  <a:txBody>
                    <a:bodyPr/>
                    <a:lstStyle/>
                    <a:p>
                      <a:pPr indent="304800" algn="just">
                        <a:lnSpc>
                          <a:spcPct val="150000"/>
                        </a:lnSpc>
                      </a:pPr>
                      <a:r>
                        <a:rPr lang="en-US" sz="2800" b="0" kern="100" dirty="0">
                          <a:effectLst/>
                          <a:latin typeface="楷体_GB2312"/>
                          <a:ea typeface="宋体" panose="02010600030101010101" pitchFamily="2" charset="-122"/>
                          <a:cs typeface="Times New Roman" panose="02020603050405020304" pitchFamily="18" charset="0"/>
                        </a:rPr>
                        <a:t>1.</a:t>
                      </a:r>
                      <a:r>
                        <a:rPr lang="zh-CN" sz="2800" b="0" kern="100" dirty="0">
                          <a:effectLst/>
                          <a:latin typeface="宋体" panose="02010600030101010101" pitchFamily="2" charset="-122"/>
                          <a:ea typeface="楷体_GB2312"/>
                          <a:cs typeface="Times New Roman" panose="02020603050405020304" pitchFamily="18" charset="0"/>
                        </a:rPr>
                        <a:t>毛泽东思想形成发展的过程</a:t>
                      </a:r>
                      <a:endParaRPr lang="zh-CN" sz="28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lnSpc>
                          <a:spcPct val="150000"/>
                        </a:lnSpc>
                      </a:pPr>
                      <a:r>
                        <a:rPr lang="en-US" sz="2800" b="0" kern="100" dirty="0">
                          <a:effectLst/>
                          <a:latin typeface="楷体_GB2312"/>
                          <a:ea typeface="宋体" panose="02010600030101010101" pitchFamily="2" charset="-122"/>
                          <a:cs typeface="Times New Roman" panose="02020603050405020304" pitchFamily="18" charset="0"/>
                        </a:rPr>
                        <a:t>2.</a:t>
                      </a:r>
                      <a:r>
                        <a:rPr lang="zh-CN" sz="2800" b="0" kern="100" dirty="0">
                          <a:effectLst/>
                          <a:latin typeface="宋体" panose="02010600030101010101" pitchFamily="2" charset="-122"/>
                          <a:ea typeface="楷体_GB2312"/>
                          <a:cs typeface="Times New Roman" panose="02020603050405020304" pitchFamily="18" charset="0"/>
                        </a:rPr>
                        <a:t>毛泽东思想的主要内容</a:t>
                      </a:r>
                      <a:endParaRPr lang="zh-CN" sz="28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lnSpc>
                          <a:spcPct val="150000"/>
                        </a:lnSpc>
                      </a:pPr>
                      <a:r>
                        <a:rPr lang="en-US" sz="2800" b="0" kern="100" dirty="0">
                          <a:effectLst/>
                          <a:latin typeface="楷体_GB2312"/>
                          <a:ea typeface="宋体" panose="02010600030101010101" pitchFamily="2" charset="-122"/>
                          <a:cs typeface="Times New Roman" panose="02020603050405020304" pitchFamily="18" charset="0"/>
                        </a:rPr>
                        <a:t>3.</a:t>
                      </a:r>
                      <a:r>
                        <a:rPr lang="zh-CN" sz="2800" b="0" kern="100" dirty="0">
                          <a:effectLst/>
                          <a:latin typeface="宋体" panose="02010600030101010101" pitchFamily="2" charset="-122"/>
                          <a:ea typeface="楷体_GB2312"/>
                          <a:cs typeface="Times New Roman" panose="02020603050405020304" pitchFamily="18" charset="0"/>
                        </a:rPr>
                        <a:t>毛泽东思想活的灵魂</a:t>
                      </a:r>
                      <a:endParaRPr lang="zh-CN" sz="28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lnSpc>
                          <a:spcPct val="150000"/>
                        </a:lnSpc>
                      </a:pPr>
                      <a:r>
                        <a:rPr lang="en-US" sz="2800" b="0" kern="100" dirty="0">
                          <a:effectLst/>
                          <a:latin typeface="楷体_GB2312"/>
                          <a:ea typeface="宋体" panose="02010600030101010101" pitchFamily="2" charset="-122"/>
                          <a:cs typeface="Times New Roman" panose="02020603050405020304" pitchFamily="18" charset="0"/>
                        </a:rPr>
                        <a:t>4.</a:t>
                      </a:r>
                      <a:r>
                        <a:rPr lang="zh-CN" sz="2800" b="0" kern="100" dirty="0">
                          <a:effectLst/>
                          <a:latin typeface="宋体" panose="02010600030101010101" pitchFamily="2" charset="-122"/>
                          <a:ea typeface="楷体_GB2312"/>
                          <a:cs typeface="Times New Roman" panose="02020603050405020304" pitchFamily="18" charset="0"/>
                        </a:rPr>
                        <a:t>对毛泽东的客观评价</a:t>
                      </a:r>
                      <a:endParaRPr lang="en-US" altLang="zh-CN" sz="2800" b="0" kern="100" dirty="0">
                        <a:effectLst/>
                        <a:latin typeface="宋体" panose="02010600030101010101" pitchFamily="2" charset="-122"/>
                        <a:ea typeface="楷体_GB2312"/>
                        <a:cs typeface="Times New Roman" panose="02020603050405020304" pitchFamily="18" charset="0"/>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lang="en-US" altLang="zh-CN" sz="2800" b="0" kern="100" dirty="0">
                          <a:solidFill>
                            <a:schemeClr val="tx1"/>
                          </a:solidFill>
                          <a:effectLst/>
                          <a:latin typeface="宋体" panose="02010600030101010101" pitchFamily="2" charset="-122"/>
                          <a:ea typeface="楷体_GB2312"/>
                          <a:cs typeface="Times New Roman" panose="02020603050405020304" pitchFamily="18" charset="0"/>
                        </a:rPr>
                        <a:t>5.</a:t>
                      </a:r>
                      <a:r>
                        <a:rPr lang="zh-CN" altLang="en-US" sz="2800" b="0" kern="100" dirty="0">
                          <a:solidFill>
                            <a:schemeClr val="tx1"/>
                          </a:solidFill>
                          <a:effectLst/>
                          <a:latin typeface="宋体" panose="02010600030101010101" pitchFamily="2" charset="-122"/>
                          <a:ea typeface="楷体_GB2312"/>
                          <a:cs typeface="Times New Roman" panose="02020603050405020304" pitchFamily="18" charset="0"/>
                        </a:rPr>
                        <a:t>毛泽东思想的历史地位 </a:t>
                      </a:r>
                    </a:p>
                    <a:p>
                      <a:pPr indent="304800" algn="just">
                        <a:lnSpc>
                          <a:spcPct val="150000"/>
                        </a:lnSpc>
                      </a:pPr>
                      <a:endParaRPr lang="zh-CN" sz="12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14300" marR="114300" marT="0" marB="0">
                    <a:lnL>
                      <a:noFill/>
                    </a:lnL>
                    <a:lnR>
                      <a:noFill/>
                    </a:lnR>
                    <a:lnT>
                      <a:noFill/>
                    </a:lnT>
                    <a:lnB>
                      <a:noFill/>
                    </a:lnB>
                  </a:tcPr>
                </a:tc>
                <a:extLst>
                  <a:ext uri="{0D108BD9-81ED-4DB2-BD59-A6C34878D82A}">
                    <a16:rowId xmlns:a16="http://schemas.microsoft.com/office/drawing/2014/main" val="66197003"/>
                  </a:ext>
                </a:extLst>
              </a:tr>
            </a:tbl>
          </a:graphicData>
        </a:graphic>
      </p:graphicFrame>
    </p:spTree>
    <p:extLst>
      <p:ext uri="{BB962C8B-B14F-4D97-AF65-F5344CB8AC3E}">
        <p14:creationId xmlns:p14="http://schemas.microsoft.com/office/powerpoint/2010/main" val="554871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08476-BA42-4295-A74A-E328973B1BF9}"/>
              </a:ext>
            </a:extLst>
          </p:cNvPr>
          <p:cNvSpPr>
            <a:spLocks noGrp="1"/>
          </p:cNvSpPr>
          <p:nvPr>
            <p:ph type="title"/>
          </p:nvPr>
        </p:nvSpPr>
        <p:spPr>
          <a:xfrm>
            <a:off x="838200" y="365126"/>
            <a:ext cx="10515600" cy="591110"/>
          </a:xfrm>
        </p:spPr>
        <p:txBody>
          <a:bodyPr>
            <a:normAutofit/>
          </a:bodyPr>
          <a:lstStyle/>
          <a:p>
            <a:pPr algn="ctr"/>
            <a:r>
              <a:rPr lang="zh-CN" altLang="zh-CN" sz="3600" b="1" kern="100" dirty="0">
                <a:effectLst/>
                <a:ea typeface="黑体" panose="02010609060101010101" pitchFamily="49" charset="-122"/>
                <a:cs typeface="Times New Roman" panose="02020603050405020304" pitchFamily="18" charset="0"/>
              </a:rPr>
              <a:t>重点</a:t>
            </a:r>
            <a:endParaRPr lang="zh-CN" altLang="en-US" sz="3600" dirty="0"/>
          </a:p>
        </p:txBody>
      </p:sp>
      <p:sp>
        <p:nvSpPr>
          <p:cNvPr id="3" name="内容占位符 2">
            <a:extLst>
              <a:ext uri="{FF2B5EF4-FFF2-40B4-BE49-F238E27FC236}">
                <a16:creationId xmlns:a16="http://schemas.microsoft.com/office/drawing/2014/main" id="{8D37E4C7-A36C-4D6F-A235-1EFDEBBB0FB3}"/>
              </a:ext>
            </a:extLst>
          </p:cNvPr>
          <p:cNvSpPr>
            <a:spLocks noGrp="1"/>
          </p:cNvSpPr>
          <p:nvPr>
            <p:ph idx="1"/>
          </p:nvPr>
        </p:nvSpPr>
        <p:spPr>
          <a:xfrm>
            <a:off x="2408518" y="1377390"/>
            <a:ext cx="8945282" cy="4351338"/>
          </a:xfrm>
        </p:spPr>
        <p:txBody>
          <a:bodyPr>
            <a:noAutofit/>
          </a:bodyPr>
          <a:lstStyle/>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1.</a:t>
            </a:r>
            <a:r>
              <a:rPr lang="zh-CN" altLang="zh-CN" sz="2400" b="1" kern="100" dirty="0">
                <a:effectLst/>
                <a:latin typeface="宋体" panose="02010600030101010101" pitchFamily="2" charset="-122"/>
                <a:ea typeface="楷体_GB2312"/>
                <a:cs typeface="Times New Roman" panose="02020603050405020304" pitchFamily="18" charset="0"/>
              </a:rPr>
              <a:t>党的十八大以来的历史性成就和历史性变革</a:t>
            </a:r>
            <a:endPar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2.</a:t>
            </a:r>
            <a:r>
              <a:rPr lang="zh-CN" altLang="zh-CN" sz="2400" b="1" kern="100" dirty="0">
                <a:effectLst/>
                <a:latin typeface="宋体" panose="02010600030101010101" pitchFamily="2" charset="-122"/>
                <a:ea typeface="楷体_GB2312"/>
                <a:cs typeface="Times New Roman" panose="02020603050405020304" pitchFamily="18" charset="0"/>
              </a:rPr>
              <a:t>新时代中国社会主要矛盾的根本依据、内容和意义</a:t>
            </a:r>
            <a:endPar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3.</a:t>
            </a:r>
            <a:r>
              <a:rPr lang="zh-CN" altLang="zh-CN" sz="2400" b="1" kern="100" dirty="0">
                <a:effectLst/>
                <a:latin typeface="宋体" panose="02010600030101010101" pitchFamily="2" charset="-122"/>
                <a:ea typeface="楷体_GB2312"/>
                <a:cs typeface="Times New Roman" panose="02020603050405020304" pitchFamily="18" charset="0"/>
              </a:rPr>
              <a:t>新时代中国社会主要矛盾转化的</a:t>
            </a:r>
            <a:r>
              <a:rPr lang="en-US" altLang="zh-CN" sz="2400" b="1" kern="100" dirty="0">
                <a:effectLst/>
                <a:latin typeface="楷体_GB2312"/>
                <a:ea typeface="楷体_GB2312"/>
                <a:cs typeface="Times New Roman" panose="02020603050405020304" pitchFamily="18" charset="0"/>
              </a:rPr>
              <a:t>“</a:t>
            </a:r>
            <a:r>
              <a:rPr lang="zh-CN" altLang="zh-CN" sz="2400" b="1" kern="100" dirty="0">
                <a:effectLst/>
                <a:latin typeface="宋体" panose="02010600030101010101" pitchFamily="2" charset="-122"/>
                <a:ea typeface="楷体_GB2312"/>
                <a:cs typeface="Times New Roman" panose="02020603050405020304" pitchFamily="18" charset="0"/>
              </a:rPr>
              <a:t>变</a:t>
            </a:r>
            <a:r>
              <a:rPr lang="en-US" altLang="zh-CN" sz="2400" b="1" kern="100" dirty="0">
                <a:effectLst/>
                <a:latin typeface="楷体_GB2312"/>
                <a:ea typeface="楷体_GB2312"/>
                <a:cs typeface="Times New Roman" panose="02020603050405020304" pitchFamily="18" charset="0"/>
              </a:rPr>
              <a:t>”</a:t>
            </a:r>
            <a:r>
              <a:rPr lang="zh-CN" altLang="zh-CN" sz="2400" b="1" kern="100" dirty="0">
                <a:effectLst/>
                <a:latin typeface="宋体" panose="02010600030101010101" pitchFamily="2" charset="-122"/>
                <a:ea typeface="楷体_GB2312"/>
                <a:cs typeface="Times New Roman" panose="02020603050405020304" pitchFamily="18" charset="0"/>
              </a:rPr>
              <a:t>与</a:t>
            </a:r>
            <a:r>
              <a:rPr lang="en-US" altLang="zh-CN" sz="2400" b="1" kern="100" dirty="0">
                <a:effectLst/>
                <a:latin typeface="楷体_GB2312"/>
                <a:ea typeface="楷体_GB2312"/>
                <a:cs typeface="Times New Roman" panose="02020603050405020304" pitchFamily="18" charset="0"/>
              </a:rPr>
              <a:t>“</a:t>
            </a:r>
            <a:r>
              <a:rPr lang="zh-CN" altLang="zh-CN" sz="2400" b="1" kern="100" dirty="0">
                <a:effectLst/>
                <a:latin typeface="宋体" panose="02010600030101010101" pitchFamily="2" charset="-122"/>
                <a:ea typeface="楷体_GB2312"/>
                <a:cs typeface="Times New Roman" panose="02020603050405020304" pitchFamily="18" charset="0"/>
              </a:rPr>
              <a:t>不变</a:t>
            </a:r>
            <a:r>
              <a:rPr lang="en-US" altLang="zh-CN" sz="2400" b="1" kern="100" dirty="0">
                <a:effectLst/>
                <a:latin typeface="楷体_GB2312"/>
                <a:ea typeface="楷体_GB2312"/>
                <a:cs typeface="Times New Roman" panose="02020603050405020304" pitchFamily="18" charset="0"/>
              </a:rPr>
              <a:t>”</a:t>
            </a:r>
            <a:endPar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4.</a:t>
            </a:r>
            <a:r>
              <a:rPr lang="zh-CN" altLang="zh-CN" sz="2400" b="1" kern="100" dirty="0">
                <a:effectLst/>
                <a:latin typeface="宋体" panose="02010600030101010101" pitchFamily="2" charset="-122"/>
                <a:ea typeface="楷体_GB2312"/>
                <a:cs typeface="Times New Roman" panose="02020603050405020304" pitchFamily="18" charset="0"/>
              </a:rPr>
              <a:t>中国特色社会主义新时代提出的根本依据</a:t>
            </a:r>
            <a:endPar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5.</a:t>
            </a:r>
            <a:r>
              <a:rPr lang="zh-CN" altLang="zh-CN" sz="2400" b="1" kern="100" dirty="0">
                <a:effectLst/>
                <a:latin typeface="宋体" panose="02010600030101010101" pitchFamily="2" charset="-122"/>
                <a:ea typeface="楷体_GB2312"/>
                <a:cs typeface="Times New Roman" panose="02020603050405020304" pitchFamily="18" charset="0"/>
              </a:rPr>
              <a:t>中国特色社会主义进入新时代的内涵和意义</a:t>
            </a:r>
            <a:endPar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6.</a:t>
            </a:r>
            <a:r>
              <a:rPr lang="zh-CN" altLang="zh-CN" sz="2400" b="1" kern="100" dirty="0">
                <a:effectLst/>
                <a:latin typeface="宋体" panose="02010600030101010101" pitchFamily="2" charset="-122"/>
                <a:ea typeface="楷体_GB2312"/>
                <a:cs typeface="Times New Roman" panose="02020603050405020304" pitchFamily="18" charset="0"/>
              </a:rPr>
              <a:t>习近平新时代中国特色社会主义思想的形成发展和内容体系</a:t>
            </a:r>
            <a:endParaRPr lang="en-US" altLang="zh-CN" sz="2400" b="1" kern="100" dirty="0">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2400" b="1" kern="100" dirty="0">
                <a:effectLst/>
                <a:latin typeface="楷体_GB2312"/>
                <a:cs typeface="Times New Roman" panose="02020603050405020304" pitchFamily="18" charset="0"/>
              </a:rPr>
              <a:t>7.</a:t>
            </a:r>
            <a:r>
              <a:rPr lang="zh-CN" altLang="zh-CN" sz="2400" b="1" kern="100" dirty="0">
                <a:effectLst/>
                <a:ea typeface="楷体_GB2312"/>
                <a:cs typeface="Times New Roman" panose="02020603050405020304" pitchFamily="18" charset="0"/>
              </a:rPr>
              <a:t>习近平新时代中国特色社会主义思想的历史地位</a:t>
            </a:r>
            <a:endParaRPr lang="zh-CN" altLang="en-US" sz="2400" b="1" dirty="0"/>
          </a:p>
        </p:txBody>
      </p:sp>
    </p:spTree>
    <p:extLst>
      <p:ext uri="{BB962C8B-B14F-4D97-AF65-F5344CB8AC3E}">
        <p14:creationId xmlns:p14="http://schemas.microsoft.com/office/powerpoint/2010/main" val="1269126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4">
            <a:extLst>
              <a:ext uri="{FF2B5EF4-FFF2-40B4-BE49-F238E27FC236}">
                <a16:creationId xmlns:a16="http://schemas.microsoft.com/office/drawing/2014/main" id="{D86ACC61-9ADC-47EA-81BD-7A095460D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17" y="866251"/>
            <a:ext cx="4526337" cy="512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68CD18C8-34AE-4CC8-9408-CB7001B2195A}"/>
              </a:ext>
            </a:extLst>
          </p:cNvPr>
          <p:cNvSpPr/>
          <p:nvPr/>
        </p:nvSpPr>
        <p:spPr>
          <a:xfrm>
            <a:off x="395288" y="403225"/>
            <a:ext cx="11304587" cy="6051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0" name="文本框 19">
            <a:extLst>
              <a:ext uri="{FF2B5EF4-FFF2-40B4-BE49-F238E27FC236}">
                <a16:creationId xmlns:a16="http://schemas.microsoft.com/office/drawing/2014/main" id="{F267565E-2385-406B-A20D-C98841EF7925}"/>
              </a:ext>
            </a:extLst>
          </p:cNvPr>
          <p:cNvSpPr txBox="1">
            <a:spLocks noChangeArrowheads="1"/>
          </p:cNvSpPr>
          <p:nvPr/>
        </p:nvSpPr>
        <p:spPr bwMode="auto">
          <a:xfrm>
            <a:off x="6551613" y="2667000"/>
            <a:ext cx="469265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a:latin typeface="微软雅黑" panose="020B0503020204020204" pitchFamily="34" charset="-122"/>
              </a:rPr>
              <a:t>如何理解我国社会主要矛盾发生的变化？</a:t>
            </a:r>
          </a:p>
          <a:p>
            <a:pPr algn="just">
              <a:lnSpc>
                <a:spcPct val="120000"/>
              </a:lnSpc>
              <a:spcBef>
                <a:spcPts val="1400"/>
              </a:spcBef>
              <a:buFont typeface="Arial" panose="020B0604020202020204" pitchFamily="34" charset="0"/>
              <a:buAutoNum type="arabicPeriod"/>
            </a:pPr>
            <a:r>
              <a:rPr lang="zh-CN" altLang="en-US" sz="2400">
                <a:latin typeface="微软雅黑" panose="020B0503020204020204" pitchFamily="34" charset="-122"/>
              </a:rPr>
              <a:t>如何认识中国特色社会主义进入新时代？ </a:t>
            </a:r>
          </a:p>
          <a:p>
            <a:pPr algn="just">
              <a:lnSpc>
                <a:spcPct val="120000"/>
              </a:lnSpc>
              <a:spcBef>
                <a:spcPts val="1400"/>
              </a:spcBef>
              <a:buFont typeface="Arial" panose="020B0604020202020204" pitchFamily="34" charset="0"/>
              <a:buAutoNum type="arabicPeriod"/>
            </a:pPr>
            <a:r>
              <a:rPr lang="zh-CN" altLang="en-US" sz="2400">
                <a:latin typeface="微软雅黑" panose="020B0503020204020204" pitchFamily="34" charset="-122"/>
              </a:rPr>
              <a:t>如何把握习近平新时代中国特色社会主义思想的主要内容和历史地位？</a:t>
            </a:r>
          </a:p>
        </p:txBody>
      </p:sp>
      <p:sp>
        <p:nvSpPr>
          <p:cNvPr id="22" name="文本框 21">
            <a:extLst>
              <a:ext uri="{FF2B5EF4-FFF2-40B4-BE49-F238E27FC236}">
                <a16:creationId xmlns:a16="http://schemas.microsoft.com/office/drawing/2014/main" id="{11D9B0EA-B5CC-4E1C-90A9-667BC4FB4D7B}"/>
              </a:ext>
            </a:extLst>
          </p:cNvPr>
          <p:cNvSpPr txBox="1"/>
          <p:nvPr/>
        </p:nvSpPr>
        <p:spPr>
          <a:xfrm>
            <a:off x="7337239" y="1198499"/>
            <a:ext cx="3121152" cy="862013"/>
          </a:xfrm>
          <a:prstGeom prst="rect">
            <a:avLst/>
          </a:prstGeom>
          <a:noFill/>
        </p:spPr>
        <p:txBody>
          <a:bodyPr>
            <a:spAutoFit/>
          </a:bodyPr>
          <a:lstStyle/>
          <a:p>
            <a:pPr algn="ctr" defTabSz="457200">
              <a:defRPr/>
            </a:pPr>
            <a:r>
              <a:rPr lang="zh-CN" altLang="en-US"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微软雅黑" panose="020B0503020204020204" pitchFamily="34" charset="-122"/>
                <a:ea typeface="Microsoft YaHei"/>
                <a:cs typeface="+mn-ea"/>
                <a:sym typeface="+mn-lt"/>
              </a:rPr>
              <a:t>思 考 题</a:t>
            </a:r>
            <a:endParaRPr lang="en-US" altLang="zh-CN"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微软雅黑" panose="020B0503020204020204" pitchFamily="34" charset="-122"/>
              <a:ea typeface="Microsoft YaHei"/>
              <a:cs typeface="+mn-ea"/>
              <a:sym typeface="+mn-lt"/>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18">
            <a:extLst>
              <a:ext uri="{FF2B5EF4-FFF2-40B4-BE49-F238E27FC236}">
                <a16:creationId xmlns:a16="http://schemas.microsoft.com/office/drawing/2014/main" id="{06E7E79C-3AA5-4E16-B97D-5CCA2470E16F}"/>
              </a:ext>
            </a:extLst>
          </p:cNvPr>
          <p:cNvGrpSpPr>
            <a:grpSpLocks/>
          </p:cNvGrpSpPr>
          <p:nvPr/>
        </p:nvGrpSpPr>
        <p:grpSpPr bwMode="auto">
          <a:xfrm>
            <a:off x="4697413" y="1652588"/>
            <a:ext cx="6896100" cy="555625"/>
            <a:chOff x="6271846" y="1617959"/>
            <a:chExt cx="6157853" cy="556572"/>
          </a:xfrm>
        </p:grpSpPr>
        <p:sp>
          <p:nvSpPr>
            <p:cNvPr id="21" name="矩形 20">
              <a:extLst>
                <a:ext uri="{FF2B5EF4-FFF2-40B4-BE49-F238E27FC236}">
                  <a16:creationId xmlns:a16="http://schemas.microsoft.com/office/drawing/2014/main" id="{6BF3DD52-EEF3-4A65-BC75-76AD564FE43C}"/>
                </a:ext>
              </a:extLst>
            </p:cNvPr>
            <p:cNvSpPr/>
            <p:nvPr/>
          </p:nvSpPr>
          <p:spPr>
            <a:xfrm>
              <a:off x="6271846" y="1617959"/>
              <a:ext cx="1175152" cy="527948"/>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第一节</a:t>
              </a:r>
            </a:p>
          </p:txBody>
        </p:sp>
        <p:sp>
          <p:nvSpPr>
            <p:cNvPr id="22" name="文本框 2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2" action="ppaction://hlinksldjump"/>
              <a:extLst>
                <a:ext uri="{FF2B5EF4-FFF2-40B4-BE49-F238E27FC236}">
                  <a16:creationId xmlns:a16="http://schemas.microsoft.com/office/drawing/2014/main" id="{16D3C22F-08D2-4EFE-8F70-B87B7E3BDAAB}"/>
                </a:ext>
              </a:extLst>
            </p:cNvPr>
            <p:cNvSpPr txBox="1"/>
            <p:nvPr/>
          </p:nvSpPr>
          <p:spPr>
            <a:xfrm>
              <a:off x="7634115" y="1649763"/>
              <a:ext cx="4795584" cy="524768"/>
            </a:xfrm>
            <a:prstGeom prst="rect">
              <a:avLst/>
            </a:prstGeom>
            <a:noFill/>
            <a:ln>
              <a:noFill/>
            </a:ln>
          </p:spPr>
          <p:txBody>
            <a:bodyPr>
              <a:spAutoFit/>
            </a:bodyPr>
            <a:lstStyle/>
            <a:p>
              <a:pPr algn="just" defTabSz="457200" fontAlgn="auto">
                <a:spcBef>
                  <a:spcPts val="0"/>
                </a:spcBef>
                <a:spcAft>
                  <a:spcPts val="0"/>
                </a:spcAft>
                <a:defRPr/>
              </a:pPr>
              <a:r>
                <a:rPr lang="zh-CN" altLang="en-US" sz="2800" b="1" dirty="0">
                  <a:solidFill>
                    <a:schemeClr val="tx1">
                      <a:lumMod val="75000"/>
                      <a:lumOff val="25000"/>
                    </a:schemeClr>
                  </a:solidFill>
                  <a:cs typeface="+mn-ea"/>
                  <a:sym typeface="+mn-lt"/>
                </a:rPr>
                <a:t>实现中华民族伟大复兴的中国梦</a:t>
              </a:r>
            </a:p>
          </p:txBody>
        </p:sp>
      </p:grpSp>
      <p:grpSp>
        <p:nvGrpSpPr>
          <p:cNvPr id="12291" name="组合 47">
            <a:extLst>
              <a:ext uri="{FF2B5EF4-FFF2-40B4-BE49-F238E27FC236}">
                <a16:creationId xmlns:a16="http://schemas.microsoft.com/office/drawing/2014/main" id="{4F6B6623-10B7-4B1B-9B35-563EF174E86D}"/>
              </a:ext>
            </a:extLst>
          </p:cNvPr>
          <p:cNvGrpSpPr>
            <a:grpSpLocks/>
          </p:cNvGrpSpPr>
          <p:nvPr/>
        </p:nvGrpSpPr>
        <p:grpSpPr bwMode="auto">
          <a:xfrm>
            <a:off x="4554538" y="5043488"/>
            <a:ext cx="6199187" cy="954087"/>
            <a:chOff x="6271846" y="1399830"/>
            <a:chExt cx="5580185" cy="956065"/>
          </a:xfrm>
        </p:grpSpPr>
        <p:sp>
          <p:nvSpPr>
            <p:cNvPr id="49" name="矩形 48">
              <a:extLst>
                <a:ext uri="{FF2B5EF4-FFF2-40B4-BE49-F238E27FC236}">
                  <a16:creationId xmlns:a16="http://schemas.microsoft.com/office/drawing/2014/main" id="{F8B06F47-692A-4151-AC36-31463263802E}"/>
                </a:ext>
              </a:extLst>
            </p:cNvPr>
            <p:cNvSpPr/>
            <p:nvPr/>
          </p:nvSpPr>
          <p:spPr>
            <a:xfrm>
              <a:off x="6271846" y="1617768"/>
              <a:ext cx="1174625" cy="5281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第二节</a:t>
              </a:r>
            </a:p>
          </p:txBody>
        </p:sp>
        <p:sp>
          <p:nvSpPr>
            <p:cNvPr id="50" name="文本框 4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BE07DCB9-DA95-4317-BF19-95E524480AF3}"/>
                </a:ext>
              </a:extLst>
            </p:cNvPr>
            <p:cNvSpPr txBox="1"/>
            <p:nvPr/>
          </p:nvSpPr>
          <p:spPr>
            <a:xfrm>
              <a:off x="7633668" y="1399830"/>
              <a:ext cx="4218363" cy="956065"/>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schemeClr val="tx1">
                      <a:lumMod val="75000"/>
                      <a:lumOff val="25000"/>
                    </a:schemeClr>
                  </a:solidFill>
                  <a:cs typeface="+mn-ea"/>
                  <a:sym typeface="+mn-lt"/>
                </a:rPr>
                <a:t>建成社会主义现代化强国的战略安排</a:t>
              </a:r>
            </a:p>
          </p:txBody>
        </p:sp>
      </p:grpSp>
      <p:sp>
        <p:nvSpPr>
          <p:cNvPr id="19" name="文本框 18">
            <a:extLst>
              <a:ext uri="{FF2B5EF4-FFF2-40B4-BE49-F238E27FC236}">
                <a16:creationId xmlns:a16="http://schemas.microsoft.com/office/drawing/2014/main" id="{F4F1DD09-2A89-4142-B343-6260520FBA5B}"/>
              </a:ext>
            </a:extLst>
          </p:cNvPr>
          <p:cNvSpPr txBox="1"/>
          <p:nvPr/>
        </p:nvSpPr>
        <p:spPr>
          <a:xfrm>
            <a:off x="695408" y="813084"/>
            <a:ext cx="3620022" cy="707886"/>
          </a:xfrm>
          <a:prstGeom prst="rect">
            <a:avLst/>
          </a:prstGeom>
          <a:noFill/>
        </p:spPr>
        <p:txBody>
          <a:bodyPr>
            <a:spAutoFit/>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4000" b="1" dirty="0">
                <a:solidFill>
                  <a:srgbClr val="FF0000"/>
                </a:solidFill>
                <a:effectLst>
                  <a:outerShdw blurRad="38100" dist="38100" dir="2700000" algn="tl">
                    <a:srgbClr val="000000">
                      <a:alpha val="43137"/>
                    </a:srgbClr>
                  </a:outerShdw>
                </a:effectLst>
                <a:latin typeface="Arial"/>
                <a:ea typeface="微软雅黑"/>
              </a:rPr>
              <a:t>第  九 章</a:t>
            </a:r>
          </a:p>
        </p:txBody>
      </p:sp>
      <p:sp>
        <p:nvSpPr>
          <p:cNvPr id="20" name="文本框 19">
            <a:extLst>
              <a:ext uri="{FF2B5EF4-FFF2-40B4-BE49-F238E27FC236}">
                <a16:creationId xmlns:a16="http://schemas.microsoft.com/office/drawing/2014/main" id="{4D77B9F6-B8F6-4FC9-836F-1F134906A429}"/>
              </a:ext>
            </a:extLst>
          </p:cNvPr>
          <p:cNvSpPr txBox="1"/>
          <p:nvPr/>
        </p:nvSpPr>
        <p:spPr>
          <a:xfrm>
            <a:off x="455607" y="2106269"/>
            <a:ext cx="4099623" cy="1938095"/>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eaLnBrk="1" fontAlgn="auto" hangingPunct="1">
              <a:lnSpc>
                <a:spcPct val="114000"/>
              </a:lnSpc>
              <a:spcBef>
                <a:spcPts val="0"/>
              </a:spcBef>
              <a:spcAft>
                <a:spcPts val="0"/>
              </a:spcAft>
              <a:defRPr/>
            </a:pPr>
            <a:r>
              <a:rPr lang="zh-CN" altLang="en-US" sz="3600" b="1" dirty="0">
                <a:solidFill>
                  <a:srgbClr val="C00000"/>
                </a:solidFill>
                <a:latin typeface="Arial"/>
                <a:ea typeface="Microsoft YaHei"/>
                <a:cs typeface="+mn-ea"/>
                <a:sym typeface="+mn-lt"/>
              </a:rPr>
              <a:t>坚持和发展中国特色社会主义的</a:t>
            </a:r>
            <a:endParaRPr lang="en-US" altLang="zh-CN" sz="3600" b="1" dirty="0">
              <a:solidFill>
                <a:srgbClr val="C00000"/>
              </a:solidFill>
              <a:latin typeface="Arial"/>
              <a:ea typeface="Microsoft YaHei"/>
              <a:cs typeface="+mn-ea"/>
              <a:sym typeface="+mn-lt"/>
            </a:endParaRPr>
          </a:p>
          <a:p>
            <a:pPr algn="ctr" eaLnBrk="1" fontAlgn="auto" hangingPunct="1">
              <a:lnSpc>
                <a:spcPct val="114000"/>
              </a:lnSpc>
              <a:spcBef>
                <a:spcPts val="0"/>
              </a:spcBef>
              <a:spcAft>
                <a:spcPts val="0"/>
              </a:spcAft>
              <a:defRPr/>
            </a:pPr>
            <a:r>
              <a:rPr lang="zh-CN" altLang="en-US" sz="3600" b="1" dirty="0">
                <a:solidFill>
                  <a:srgbClr val="C00000"/>
                </a:solidFill>
                <a:latin typeface="Arial"/>
                <a:ea typeface="Microsoft YaHei"/>
                <a:cs typeface="+mn-ea"/>
                <a:sym typeface="+mn-lt"/>
              </a:rPr>
              <a:t>总任务</a:t>
            </a:r>
            <a:endParaRPr lang="en-US" altLang="zh-CN" sz="3600" b="1" dirty="0">
              <a:solidFill>
                <a:srgbClr val="C00000"/>
              </a:solidFill>
              <a:latin typeface="Arial"/>
              <a:ea typeface="Microsoft YaHei"/>
              <a:cs typeface="+mn-ea"/>
              <a:sym typeface="+mn-lt"/>
            </a:endParaRPr>
          </a:p>
        </p:txBody>
      </p:sp>
      <p:sp>
        <p:nvSpPr>
          <p:cNvPr id="12294" name="页脚占位符 1">
            <a:extLst>
              <a:ext uri="{FF2B5EF4-FFF2-40B4-BE49-F238E27FC236}">
                <a16:creationId xmlns:a16="http://schemas.microsoft.com/office/drawing/2014/main" id="{14B90B9F-8D89-49FA-9F67-36DDE1E6279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en-US" altLang="zh-CN"/>
              <a:t>2021</a:t>
            </a:r>
            <a:r>
              <a:rPr lang="zh-CN" altLang="en-US"/>
              <a:t>春</a:t>
            </a:r>
          </a:p>
        </p:txBody>
      </p:sp>
      <p:sp>
        <p:nvSpPr>
          <p:cNvPr id="12295" name="灯片编号占位符 2">
            <a:extLst>
              <a:ext uri="{FF2B5EF4-FFF2-40B4-BE49-F238E27FC236}">
                <a16:creationId xmlns:a16="http://schemas.microsoft.com/office/drawing/2014/main" id="{8191BFFA-A0EA-4EAE-B2FC-B55749B106F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8F050362-3227-4212-99A2-7EE9F2BFC3BB}" type="slidenum">
              <a:rPr lang="zh-CN" altLang="en-US" smtClean="0"/>
              <a:pPr/>
              <a:t>42</a:t>
            </a:fld>
            <a:endParaRPr lang="zh-CN" altLang="en-US"/>
          </a:p>
        </p:txBody>
      </p:sp>
      <p:grpSp>
        <p:nvGrpSpPr>
          <p:cNvPr id="12" name="组合 31">
            <a:extLst>
              <a:ext uri="{FF2B5EF4-FFF2-40B4-BE49-F238E27FC236}">
                <a16:creationId xmlns:a16="http://schemas.microsoft.com/office/drawing/2014/main" id="{55F5D793-E128-419D-B99F-A0BF7E40BFE0}"/>
              </a:ext>
            </a:extLst>
          </p:cNvPr>
          <p:cNvGrpSpPr>
            <a:grpSpLocks/>
          </p:cNvGrpSpPr>
          <p:nvPr/>
        </p:nvGrpSpPr>
        <p:grpSpPr bwMode="auto">
          <a:xfrm>
            <a:off x="6594475" y="2212975"/>
            <a:ext cx="3987800" cy="901700"/>
            <a:chOff x="1231900" y="1946033"/>
            <a:chExt cx="3987800" cy="902567"/>
          </a:xfrm>
        </p:grpSpPr>
        <p:grpSp>
          <p:nvGrpSpPr>
            <p:cNvPr id="12308" name="组合 32">
              <a:extLst>
                <a:ext uri="{FF2B5EF4-FFF2-40B4-BE49-F238E27FC236}">
                  <a16:creationId xmlns:a16="http://schemas.microsoft.com/office/drawing/2014/main" id="{589CAA9A-551A-4C35-BD45-87CAF6E3269F}"/>
                </a:ext>
              </a:extLst>
            </p:cNvPr>
            <p:cNvGrpSpPr>
              <a:grpSpLocks/>
            </p:cNvGrpSpPr>
            <p:nvPr/>
          </p:nvGrpSpPr>
          <p:grpSpPr bwMode="auto">
            <a:xfrm>
              <a:off x="1231900" y="2156630"/>
              <a:ext cx="838200" cy="511278"/>
              <a:chOff x="1231900" y="2156630"/>
              <a:chExt cx="838200" cy="511278"/>
            </a:xfrm>
          </p:grpSpPr>
          <p:sp>
            <p:nvSpPr>
              <p:cNvPr id="15" name="圆角矩形 1">
                <a:extLst>
                  <a:ext uri="{FF2B5EF4-FFF2-40B4-BE49-F238E27FC236}">
                    <a16:creationId xmlns:a16="http://schemas.microsoft.com/office/drawing/2014/main" id="{058831E0-A91B-4407-9230-1530BA06D933}"/>
                  </a:ext>
                </a:extLst>
              </p:cNvPr>
              <p:cNvSpPr/>
              <p:nvPr/>
            </p:nvSpPr>
            <p:spPr>
              <a:xfrm>
                <a:off x="1231900" y="2160552"/>
                <a:ext cx="838200" cy="506899"/>
              </a:xfrm>
              <a:prstGeom prst="roundRect">
                <a:avLst>
                  <a:gd name="adj" fmla="val 10000"/>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a:solidFill>
                    <a:prstClr val="white"/>
                  </a:solidFill>
                  <a:latin typeface="+mj-ea"/>
                  <a:ea typeface="+mj-ea"/>
                </a:endParaRPr>
              </a:p>
            </p:txBody>
          </p:sp>
          <p:sp>
            <p:nvSpPr>
              <p:cNvPr id="16" name="文本框 15">
                <a:extLst>
                  <a:ext uri="{FF2B5EF4-FFF2-40B4-BE49-F238E27FC236}">
                    <a16:creationId xmlns:a16="http://schemas.microsoft.com/office/drawing/2014/main" id="{E721F7C0-4BF3-489C-AC1A-E9A22966C855}"/>
                  </a:ext>
                </a:extLst>
              </p:cNvPr>
              <p:cNvSpPr txBox="1"/>
              <p:nvPr/>
            </p:nvSpPr>
            <p:spPr>
              <a:xfrm>
                <a:off x="1358900" y="2156630"/>
                <a:ext cx="584200" cy="481350"/>
              </a:xfrm>
              <a:prstGeom prst="rect">
                <a:avLst/>
              </a:prstGeom>
              <a:noFill/>
            </p:spPr>
            <p:txBody>
              <a:bodyPr>
                <a:spAutoFit/>
                <a:scene3d>
                  <a:camera prst="orthographicFront"/>
                  <a:lightRig rig="threePt" dir="t"/>
                </a:scene3d>
                <a:sp3d contourW="12700"/>
              </a:bodyPr>
              <a:lstStyle/>
              <a:p>
                <a:pPr algn="ctr" eaLnBrk="1" fontAlgn="auto" hangingPunct="1">
                  <a:lnSpc>
                    <a:spcPct val="114000"/>
                  </a:lnSpc>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j-ea"/>
                    <a:ea typeface="+mj-ea"/>
                  </a:rPr>
                  <a:t>一</a:t>
                </a:r>
                <a:endParaRPr lang="en-US" altLang="zh-CN" sz="2400" b="1" kern="0" dirty="0">
                  <a:solidFill>
                    <a:prstClr val="white"/>
                  </a:solidFill>
                  <a:effectLst>
                    <a:outerShdw blurRad="38100" dist="38100" dir="2700000" algn="tl">
                      <a:srgbClr val="000000">
                        <a:alpha val="43137"/>
                      </a:srgbClr>
                    </a:outerShdw>
                  </a:effectLst>
                  <a:latin typeface="+mj-ea"/>
                  <a:ea typeface="+mj-ea"/>
                </a:endParaRPr>
              </a:p>
            </p:txBody>
          </p:sp>
        </p:grpSp>
        <p:sp>
          <p:nvSpPr>
            <p:cNvPr id="14" name="文本框 13">
              <a:hlinkClick r:id="rId3" action="ppaction://hlinksldjump"/>
              <a:extLst>
                <a:ext uri="{FF2B5EF4-FFF2-40B4-BE49-F238E27FC236}">
                  <a16:creationId xmlns:a16="http://schemas.microsoft.com/office/drawing/2014/main" id="{05FE1847-CE85-467A-84B4-A113F4D20487}"/>
                </a:ext>
              </a:extLst>
            </p:cNvPr>
            <p:cNvSpPr txBox="1"/>
            <p:nvPr/>
          </p:nvSpPr>
          <p:spPr>
            <a:xfrm>
              <a:off x="2260600" y="1946033"/>
              <a:ext cx="2959100" cy="902567"/>
            </a:xfrm>
            <a:prstGeom prst="rect">
              <a:avLst/>
            </a:prstGeom>
            <a:noFill/>
          </p:spPr>
          <p:txBody>
            <a:bodyPr>
              <a:spAutoFit/>
              <a:scene3d>
                <a:camera prst="orthographicFront"/>
                <a:lightRig rig="threePt" dir="t"/>
              </a:scene3d>
              <a:sp3d contourW="12700"/>
            </a:bodyPr>
            <a:lstStyle/>
            <a:p>
              <a:pPr eaLnBrk="1" fontAlgn="auto" hangingPunct="1">
                <a:lnSpc>
                  <a:spcPct val="114000"/>
                </a:lnSpc>
                <a:spcBef>
                  <a:spcPts val="0"/>
                </a:spcBef>
                <a:spcAft>
                  <a:spcPts val="0"/>
                </a:spcAft>
                <a:defRPr/>
              </a:pPr>
              <a:r>
                <a:rPr lang="zh-CN" altLang="en-US" sz="2400" b="1" dirty="0">
                  <a:solidFill>
                    <a:srgbClr val="000000"/>
                  </a:solidFill>
                  <a:latin typeface="Arial"/>
                  <a:ea typeface="Microsoft YaHei"/>
                  <a:cs typeface="+mn-ea"/>
                  <a:sym typeface="+mn-lt"/>
                </a:rPr>
                <a:t>中华民族近代以来最伟大的梦想</a:t>
              </a:r>
            </a:p>
          </p:txBody>
        </p:sp>
      </p:grpSp>
      <p:grpSp>
        <p:nvGrpSpPr>
          <p:cNvPr id="17" name="组合 59">
            <a:extLst>
              <a:ext uri="{FF2B5EF4-FFF2-40B4-BE49-F238E27FC236}">
                <a16:creationId xmlns:a16="http://schemas.microsoft.com/office/drawing/2014/main" id="{353D15C8-144E-4725-AA4C-501BF78128F2}"/>
              </a:ext>
            </a:extLst>
          </p:cNvPr>
          <p:cNvGrpSpPr>
            <a:grpSpLocks/>
          </p:cNvGrpSpPr>
          <p:nvPr/>
        </p:nvGrpSpPr>
        <p:grpSpPr bwMode="auto">
          <a:xfrm>
            <a:off x="6602413" y="3127375"/>
            <a:ext cx="4359275" cy="528638"/>
            <a:chOff x="1231900" y="2140549"/>
            <a:chExt cx="4358652" cy="527359"/>
          </a:xfrm>
        </p:grpSpPr>
        <p:grpSp>
          <p:nvGrpSpPr>
            <p:cNvPr id="12304" name="组合 60">
              <a:extLst>
                <a:ext uri="{FF2B5EF4-FFF2-40B4-BE49-F238E27FC236}">
                  <a16:creationId xmlns:a16="http://schemas.microsoft.com/office/drawing/2014/main" id="{29734012-4DBB-495E-98B6-2D5FF7C6ED8C}"/>
                </a:ext>
              </a:extLst>
            </p:cNvPr>
            <p:cNvGrpSpPr>
              <a:grpSpLocks/>
            </p:cNvGrpSpPr>
            <p:nvPr/>
          </p:nvGrpSpPr>
          <p:grpSpPr bwMode="auto">
            <a:xfrm>
              <a:off x="1231900" y="2156630"/>
              <a:ext cx="838200" cy="511278"/>
              <a:chOff x="1231900" y="2156630"/>
              <a:chExt cx="838200" cy="511278"/>
            </a:xfrm>
          </p:grpSpPr>
          <p:sp>
            <p:nvSpPr>
              <p:cNvPr id="24" name="圆角矩形 1">
                <a:extLst>
                  <a:ext uri="{FF2B5EF4-FFF2-40B4-BE49-F238E27FC236}">
                    <a16:creationId xmlns:a16="http://schemas.microsoft.com/office/drawing/2014/main" id="{BD4C583F-A287-4396-8318-B7B21D5542A1}"/>
                  </a:ext>
                </a:extLst>
              </p:cNvPr>
              <p:cNvSpPr/>
              <p:nvPr/>
            </p:nvSpPr>
            <p:spPr>
              <a:xfrm>
                <a:off x="1231900" y="2159553"/>
                <a:ext cx="838080" cy="508355"/>
              </a:xfrm>
              <a:prstGeom prst="roundRect">
                <a:avLst>
                  <a:gd name="adj" fmla="val 10000"/>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a:solidFill>
                    <a:prstClr val="white"/>
                  </a:solidFill>
                  <a:latin typeface="+mj-ea"/>
                  <a:ea typeface="+mj-ea"/>
                </a:endParaRPr>
              </a:p>
            </p:txBody>
          </p:sp>
          <p:sp>
            <p:nvSpPr>
              <p:cNvPr id="25" name="文本框 24">
                <a:extLst>
                  <a:ext uri="{FF2B5EF4-FFF2-40B4-BE49-F238E27FC236}">
                    <a16:creationId xmlns:a16="http://schemas.microsoft.com/office/drawing/2014/main" id="{A8A8FD33-522C-49F7-8B07-8AC0BCD8ADC9}"/>
                  </a:ext>
                </a:extLst>
              </p:cNvPr>
              <p:cNvSpPr txBox="1"/>
              <p:nvPr/>
            </p:nvSpPr>
            <p:spPr>
              <a:xfrm>
                <a:off x="1358900" y="2156630"/>
                <a:ext cx="584200" cy="481350"/>
              </a:xfrm>
              <a:prstGeom prst="rect">
                <a:avLst/>
              </a:prstGeom>
              <a:noFill/>
            </p:spPr>
            <p:txBody>
              <a:bodyPr>
                <a:spAutoFit/>
                <a:scene3d>
                  <a:camera prst="orthographicFront"/>
                  <a:lightRig rig="threePt" dir="t"/>
                </a:scene3d>
                <a:sp3d contourW="12700"/>
              </a:bodyPr>
              <a:lstStyle/>
              <a:p>
                <a:pPr algn="ctr" eaLnBrk="1" fontAlgn="auto" hangingPunct="1">
                  <a:lnSpc>
                    <a:spcPct val="114000"/>
                  </a:lnSpc>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j-ea"/>
                    <a:ea typeface="+mj-ea"/>
                  </a:rPr>
                  <a:t>二</a:t>
                </a:r>
                <a:endParaRPr lang="en-US" altLang="zh-CN" sz="2400" b="1" kern="0" dirty="0">
                  <a:solidFill>
                    <a:prstClr val="white"/>
                  </a:solidFill>
                  <a:effectLst>
                    <a:outerShdw blurRad="38100" dist="38100" dir="2700000" algn="tl">
                      <a:srgbClr val="000000">
                        <a:alpha val="43137"/>
                      </a:srgbClr>
                    </a:outerShdw>
                  </a:effectLst>
                  <a:latin typeface="+mj-ea"/>
                  <a:ea typeface="+mj-ea"/>
                </a:endParaRPr>
              </a:p>
            </p:txBody>
          </p:sp>
        </p:grpSp>
        <p:sp>
          <p:nvSpPr>
            <p:cNvPr id="23" name="文本框 22">
              <a:hlinkClick r:id="rId4" action="ppaction://hlinksldjump"/>
              <a:extLst>
                <a:ext uri="{FF2B5EF4-FFF2-40B4-BE49-F238E27FC236}">
                  <a16:creationId xmlns:a16="http://schemas.microsoft.com/office/drawing/2014/main" id="{7E0E4DCD-AA32-4534-B880-CE89D7E8EB52}"/>
                </a:ext>
              </a:extLst>
            </p:cNvPr>
            <p:cNvSpPr txBox="1"/>
            <p:nvPr/>
          </p:nvSpPr>
          <p:spPr>
            <a:xfrm>
              <a:off x="2260600" y="2140549"/>
              <a:ext cx="3329952" cy="478834"/>
            </a:xfrm>
            <a:prstGeom prst="rect">
              <a:avLst/>
            </a:prstGeom>
            <a:noFill/>
          </p:spPr>
          <p:txBody>
            <a:bodyPr>
              <a:spAutoFit/>
              <a:scene3d>
                <a:camera prst="orthographicFront"/>
                <a:lightRig rig="threePt" dir="t"/>
              </a:scene3d>
              <a:sp3d contourW="12700"/>
            </a:bodyPr>
            <a:lstStyle/>
            <a:p>
              <a:pPr eaLnBrk="1" fontAlgn="auto" hangingPunct="1">
                <a:lnSpc>
                  <a:spcPct val="114000"/>
                </a:lnSpc>
                <a:spcBef>
                  <a:spcPts val="0"/>
                </a:spcBef>
                <a:spcAft>
                  <a:spcPts val="0"/>
                </a:spcAft>
                <a:defRPr/>
              </a:pPr>
              <a:r>
                <a:rPr lang="zh-CN" altLang="en-US" sz="2400" b="1" dirty="0">
                  <a:solidFill>
                    <a:srgbClr val="000000"/>
                  </a:solidFill>
                  <a:latin typeface="Arial"/>
                  <a:ea typeface="Microsoft YaHei"/>
                  <a:cs typeface="+mn-ea"/>
                  <a:sym typeface="+mn-lt"/>
                </a:rPr>
                <a:t>中国梦的科学内涵</a:t>
              </a:r>
            </a:p>
          </p:txBody>
        </p:sp>
      </p:grpSp>
      <p:grpSp>
        <p:nvGrpSpPr>
          <p:cNvPr id="26" name="组合 13">
            <a:extLst>
              <a:ext uri="{FF2B5EF4-FFF2-40B4-BE49-F238E27FC236}">
                <a16:creationId xmlns:a16="http://schemas.microsoft.com/office/drawing/2014/main" id="{5A35644F-A711-4617-9CBC-2AAAC03EE702}"/>
              </a:ext>
            </a:extLst>
          </p:cNvPr>
          <p:cNvGrpSpPr>
            <a:grpSpLocks/>
          </p:cNvGrpSpPr>
          <p:nvPr/>
        </p:nvGrpSpPr>
        <p:grpSpPr bwMode="auto">
          <a:xfrm>
            <a:off x="6594475" y="3940175"/>
            <a:ext cx="4359275" cy="530225"/>
            <a:chOff x="1231900" y="2140549"/>
            <a:chExt cx="4358652" cy="527359"/>
          </a:xfrm>
        </p:grpSpPr>
        <p:grpSp>
          <p:nvGrpSpPr>
            <p:cNvPr id="12300" name="组合 60">
              <a:extLst>
                <a:ext uri="{FF2B5EF4-FFF2-40B4-BE49-F238E27FC236}">
                  <a16:creationId xmlns:a16="http://schemas.microsoft.com/office/drawing/2014/main" id="{0E86A3F0-B118-4E11-AFF8-9BDC3A79FF3E}"/>
                </a:ext>
              </a:extLst>
            </p:cNvPr>
            <p:cNvGrpSpPr>
              <a:grpSpLocks/>
            </p:cNvGrpSpPr>
            <p:nvPr/>
          </p:nvGrpSpPr>
          <p:grpSpPr bwMode="auto">
            <a:xfrm>
              <a:off x="1231900" y="2156630"/>
              <a:ext cx="838200" cy="511278"/>
              <a:chOff x="1231900" y="2156630"/>
              <a:chExt cx="838200" cy="511278"/>
            </a:xfrm>
          </p:grpSpPr>
          <p:sp>
            <p:nvSpPr>
              <p:cNvPr id="29" name="圆角矩形 1">
                <a:extLst>
                  <a:ext uri="{FF2B5EF4-FFF2-40B4-BE49-F238E27FC236}">
                    <a16:creationId xmlns:a16="http://schemas.microsoft.com/office/drawing/2014/main" id="{8103C467-849C-4E01-8FDD-615592A90529}"/>
                  </a:ext>
                </a:extLst>
              </p:cNvPr>
              <p:cNvSpPr/>
              <p:nvPr/>
            </p:nvSpPr>
            <p:spPr>
              <a:xfrm>
                <a:off x="1231900" y="2159496"/>
                <a:ext cx="838080" cy="508412"/>
              </a:xfrm>
              <a:prstGeom prst="roundRect">
                <a:avLst>
                  <a:gd name="adj" fmla="val 10000"/>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a:solidFill>
                    <a:prstClr val="white"/>
                  </a:solidFill>
                  <a:latin typeface="+mj-ea"/>
                  <a:ea typeface="+mj-ea"/>
                </a:endParaRPr>
              </a:p>
            </p:txBody>
          </p:sp>
          <p:sp>
            <p:nvSpPr>
              <p:cNvPr id="30" name="文本框 63">
                <a:extLst>
                  <a:ext uri="{FF2B5EF4-FFF2-40B4-BE49-F238E27FC236}">
                    <a16:creationId xmlns:a16="http://schemas.microsoft.com/office/drawing/2014/main" id="{4FF936FA-E844-4C40-9479-FCBD67D4C0C1}"/>
                  </a:ext>
                </a:extLst>
              </p:cNvPr>
              <p:cNvSpPr txBox="1"/>
              <p:nvPr/>
            </p:nvSpPr>
            <p:spPr>
              <a:xfrm>
                <a:off x="1358900" y="2156630"/>
                <a:ext cx="584200" cy="481350"/>
              </a:xfrm>
              <a:prstGeom prst="rect">
                <a:avLst/>
              </a:prstGeom>
              <a:noFill/>
            </p:spPr>
            <p:txBody>
              <a:bodyPr>
                <a:spAutoFit/>
                <a:scene3d>
                  <a:camera prst="orthographicFront"/>
                  <a:lightRig rig="threePt" dir="t"/>
                </a:scene3d>
                <a:sp3d contourW="12700"/>
              </a:bodyPr>
              <a:lstStyle/>
              <a:p>
                <a:pPr algn="ctr" eaLnBrk="1" fontAlgn="auto" hangingPunct="1">
                  <a:lnSpc>
                    <a:spcPct val="114000"/>
                  </a:lnSpc>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j-ea"/>
                    <a:ea typeface="+mj-ea"/>
                  </a:rPr>
                  <a:t>三</a:t>
                </a:r>
                <a:endParaRPr lang="en-US" altLang="zh-CN" sz="2400" b="1" kern="0" dirty="0">
                  <a:solidFill>
                    <a:prstClr val="white"/>
                  </a:solidFill>
                  <a:effectLst>
                    <a:outerShdw blurRad="38100" dist="38100" dir="2700000" algn="tl">
                      <a:srgbClr val="000000">
                        <a:alpha val="43137"/>
                      </a:srgbClr>
                    </a:outerShdw>
                  </a:effectLst>
                  <a:latin typeface="+mj-ea"/>
                  <a:ea typeface="+mj-ea"/>
                </a:endParaRPr>
              </a:p>
            </p:txBody>
          </p:sp>
        </p:grpSp>
        <p:sp>
          <p:nvSpPr>
            <p:cNvPr id="28" name="文本框 61">
              <a:hlinkClick r:id="rId5" action="ppaction://hlinksldjump"/>
              <a:extLst>
                <a:ext uri="{FF2B5EF4-FFF2-40B4-BE49-F238E27FC236}">
                  <a16:creationId xmlns:a16="http://schemas.microsoft.com/office/drawing/2014/main" id="{2E26111A-98D4-4490-A9B5-9E70DAC02051}"/>
                </a:ext>
              </a:extLst>
            </p:cNvPr>
            <p:cNvSpPr txBox="1"/>
            <p:nvPr/>
          </p:nvSpPr>
          <p:spPr>
            <a:xfrm>
              <a:off x="2260600" y="2140549"/>
              <a:ext cx="3329952" cy="478834"/>
            </a:xfrm>
            <a:prstGeom prst="rect">
              <a:avLst/>
            </a:prstGeom>
            <a:noFill/>
          </p:spPr>
          <p:txBody>
            <a:bodyPr>
              <a:spAutoFit/>
              <a:scene3d>
                <a:camera prst="orthographicFront"/>
                <a:lightRig rig="threePt" dir="t"/>
              </a:scene3d>
              <a:sp3d contourW="12700"/>
            </a:bodyPr>
            <a:lstStyle/>
            <a:p>
              <a:pPr eaLnBrk="1" fontAlgn="auto" hangingPunct="1">
                <a:lnSpc>
                  <a:spcPct val="114000"/>
                </a:lnSpc>
                <a:spcBef>
                  <a:spcPts val="0"/>
                </a:spcBef>
                <a:spcAft>
                  <a:spcPts val="0"/>
                </a:spcAft>
                <a:defRPr/>
              </a:pPr>
              <a:r>
                <a:rPr lang="zh-CN" altLang="en-US" sz="2400" b="1" dirty="0">
                  <a:solidFill>
                    <a:srgbClr val="000000"/>
                  </a:solidFill>
                  <a:latin typeface="Arial"/>
                  <a:ea typeface="Microsoft YaHei"/>
                  <a:cs typeface="+mn-ea"/>
                  <a:sym typeface="+mn-lt"/>
                </a:rPr>
                <a:t>奋力实现中国梦</a:t>
              </a: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9794CBA-BFE9-4283-9EC2-63999FB31FAC}"/>
              </a:ext>
            </a:extLst>
          </p:cNvPr>
          <p:cNvPicPr>
            <a:picLocks noChangeAspect="1"/>
          </p:cNvPicPr>
          <p:nvPr/>
        </p:nvPicPr>
        <p:blipFill>
          <a:blip r:embed="rId2"/>
          <a:stretch>
            <a:fillRect/>
          </a:stretch>
        </p:blipFill>
        <p:spPr>
          <a:xfrm>
            <a:off x="587189" y="1735604"/>
            <a:ext cx="11125200" cy="4438650"/>
          </a:xfrm>
          <a:prstGeom prst="rect">
            <a:avLst/>
          </a:prstGeom>
        </p:spPr>
      </p:pic>
      <p:pic>
        <p:nvPicPr>
          <p:cNvPr id="7" name="图片 6">
            <a:extLst>
              <a:ext uri="{FF2B5EF4-FFF2-40B4-BE49-F238E27FC236}">
                <a16:creationId xmlns:a16="http://schemas.microsoft.com/office/drawing/2014/main" id="{9F4F3764-54A4-4B29-B43C-BAB83EA3D0B2}"/>
              </a:ext>
            </a:extLst>
          </p:cNvPr>
          <p:cNvPicPr>
            <a:picLocks noChangeAspect="1"/>
          </p:cNvPicPr>
          <p:nvPr/>
        </p:nvPicPr>
        <p:blipFill>
          <a:blip r:embed="rId3"/>
          <a:stretch>
            <a:fillRect/>
          </a:stretch>
        </p:blipFill>
        <p:spPr>
          <a:xfrm>
            <a:off x="2775137" y="314418"/>
            <a:ext cx="5924550" cy="790575"/>
          </a:xfrm>
          <a:prstGeom prst="rect">
            <a:avLst/>
          </a:prstGeom>
        </p:spPr>
      </p:pic>
    </p:spTree>
    <p:extLst>
      <p:ext uri="{BB962C8B-B14F-4D97-AF65-F5344CB8AC3E}">
        <p14:creationId xmlns:p14="http://schemas.microsoft.com/office/powerpoint/2010/main" val="872757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8237E-6556-4B7B-BF52-9777B31AF006}"/>
              </a:ext>
            </a:extLst>
          </p:cNvPr>
          <p:cNvSpPr>
            <a:spLocks noGrp="1"/>
          </p:cNvSpPr>
          <p:nvPr>
            <p:ph type="title"/>
          </p:nvPr>
        </p:nvSpPr>
        <p:spPr/>
        <p:txBody>
          <a:bodyPr>
            <a:normAutofit/>
          </a:bodyPr>
          <a:lstStyle/>
          <a:p>
            <a:pPr algn="ctr"/>
            <a:r>
              <a:rPr lang="zh-CN" altLang="zh-CN" sz="3200" b="1" kern="100" dirty="0">
                <a:effectLst/>
                <a:ea typeface="黑体" panose="02010609060101010101" pitchFamily="49" charset="-122"/>
                <a:cs typeface="Times New Roman" panose="02020603050405020304" pitchFamily="18" charset="0"/>
              </a:rPr>
              <a:t>重点</a:t>
            </a:r>
            <a:endParaRPr lang="zh-CN" altLang="en-US" sz="3200" dirty="0"/>
          </a:p>
        </p:txBody>
      </p:sp>
      <p:graphicFrame>
        <p:nvGraphicFramePr>
          <p:cNvPr id="4" name="内容占位符 3">
            <a:extLst>
              <a:ext uri="{FF2B5EF4-FFF2-40B4-BE49-F238E27FC236}">
                <a16:creationId xmlns:a16="http://schemas.microsoft.com/office/drawing/2014/main" id="{2D20AE19-7F68-4736-A8FF-620CF12D9376}"/>
              </a:ext>
            </a:extLst>
          </p:cNvPr>
          <p:cNvGraphicFramePr>
            <a:graphicFrameLocks noGrp="1"/>
          </p:cNvGraphicFramePr>
          <p:nvPr>
            <p:ph idx="1"/>
            <p:extLst>
              <p:ext uri="{D42A27DB-BD31-4B8C-83A1-F6EECF244321}">
                <p14:modId xmlns:p14="http://schemas.microsoft.com/office/powerpoint/2010/main" val="3610213138"/>
              </p:ext>
            </p:extLst>
          </p:nvPr>
        </p:nvGraphicFramePr>
        <p:xfrm>
          <a:off x="1184835" y="2088936"/>
          <a:ext cx="10515600" cy="3157538"/>
        </p:xfrm>
        <a:graphic>
          <a:graphicData uri="http://schemas.openxmlformats.org/drawingml/2006/table">
            <a:tbl>
              <a:tblPr/>
              <a:tblGrid>
                <a:gridCol w="10515600">
                  <a:extLst>
                    <a:ext uri="{9D8B030D-6E8A-4147-A177-3AD203B41FA5}">
                      <a16:colId xmlns:a16="http://schemas.microsoft.com/office/drawing/2014/main" val="1999750094"/>
                    </a:ext>
                  </a:extLst>
                </a:gridCol>
              </a:tblGrid>
              <a:tr h="0">
                <a:tc>
                  <a:txBody>
                    <a:bodyPr/>
                    <a:lstStyle/>
                    <a:p>
                      <a:pPr marL="0" indent="0" algn="just">
                        <a:lnSpc>
                          <a:spcPct val="150000"/>
                        </a:lnSpc>
                        <a:buFont typeface="+mj-lt"/>
                        <a:buNone/>
                      </a:pPr>
                      <a:r>
                        <a:rPr lang="en-US" sz="3200" b="0" kern="100" dirty="0">
                          <a:effectLst/>
                          <a:latin typeface="楷体_GB2312"/>
                          <a:ea typeface="宋体" panose="02010600030101010101" pitchFamily="2" charset="-122"/>
                          <a:cs typeface="Times New Roman" panose="02020603050405020304" pitchFamily="18" charset="0"/>
                        </a:rPr>
                        <a:t>1.</a:t>
                      </a:r>
                      <a:r>
                        <a:rPr lang="zh-CN" sz="3200" b="0" kern="100" dirty="0">
                          <a:effectLst/>
                          <a:latin typeface="宋体" panose="02010600030101010101" pitchFamily="2" charset="-122"/>
                          <a:ea typeface="楷体_GB2312"/>
                          <a:cs typeface="Times New Roman" panose="02020603050405020304" pitchFamily="18" charset="0"/>
                        </a:rPr>
                        <a:t>坚持和发展中国特色社会主义的总任务</a:t>
                      </a:r>
                      <a:endParaRPr lang="zh-CN" sz="32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buFont typeface="+mj-lt"/>
                        <a:buNone/>
                      </a:pPr>
                      <a:r>
                        <a:rPr lang="en-US" sz="3200" b="0" kern="100" dirty="0">
                          <a:effectLst/>
                          <a:latin typeface="楷体_GB2312"/>
                          <a:ea typeface="宋体" panose="02010600030101010101" pitchFamily="2" charset="-122"/>
                          <a:cs typeface="Times New Roman" panose="02020603050405020304" pitchFamily="18" charset="0"/>
                        </a:rPr>
                        <a:t>2.</a:t>
                      </a:r>
                      <a:r>
                        <a:rPr lang="zh-CN" sz="3200" b="0" kern="100" dirty="0">
                          <a:effectLst/>
                          <a:latin typeface="宋体" panose="02010600030101010101" pitchFamily="2" charset="-122"/>
                          <a:ea typeface="楷体_GB2312"/>
                          <a:cs typeface="Times New Roman" panose="02020603050405020304" pitchFamily="18" charset="0"/>
                        </a:rPr>
                        <a:t>中国梦的科学内涵和实现路径</a:t>
                      </a:r>
                      <a:endParaRPr lang="en-US" altLang="zh-CN" sz="3200" b="0" kern="100" dirty="0">
                        <a:effectLst/>
                        <a:latin typeface="宋体" panose="02010600030101010101" pitchFamily="2" charset="-122"/>
                        <a:ea typeface="楷体_GB2312"/>
                        <a:cs typeface="Times New Roman" panose="02020603050405020304" pitchFamily="18" charset="0"/>
                      </a:endParaRPr>
                    </a:p>
                    <a:p>
                      <a:pPr marL="0" indent="0" algn="just">
                        <a:lnSpc>
                          <a:spcPct val="150000"/>
                        </a:lnSpc>
                        <a:buFont typeface="+mj-lt"/>
                        <a:buNone/>
                      </a:pPr>
                      <a:r>
                        <a:rPr lang="en-US" sz="3200" b="0" kern="100" dirty="0">
                          <a:effectLst/>
                          <a:latin typeface="楷体_GB2312"/>
                          <a:ea typeface="宋体" panose="02010600030101010101" pitchFamily="2" charset="-122"/>
                          <a:cs typeface="Times New Roman" panose="02020603050405020304" pitchFamily="18" charset="0"/>
                        </a:rPr>
                        <a:t>3.</a:t>
                      </a:r>
                      <a:r>
                        <a:rPr lang="zh-CN" sz="3200" b="0" kern="100" dirty="0">
                          <a:effectLst/>
                          <a:latin typeface="宋体" panose="02010600030101010101" pitchFamily="2" charset="-122"/>
                          <a:ea typeface="楷体_GB2312"/>
                          <a:cs typeface="Times New Roman" panose="02020603050405020304" pitchFamily="18" charset="0"/>
                        </a:rPr>
                        <a:t>“三步走”发展战略和“两个一百年”奋斗目标的关系</a:t>
                      </a:r>
                      <a:r>
                        <a:rPr kumimoji="0" lang="en-US" altLang="zh-CN" sz="3200" b="0" i="0" u="none" strike="noStrike" cap="none" normalizeH="0" baseline="0" dirty="0">
                          <a:ln>
                            <a:noFill/>
                          </a:ln>
                          <a:solidFill>
                            <a:schemeClr val="tx1"/>
                          </a:solidFill>
                          <a:effectLst/>
                          <a:latin typeface="Arial" panose="020B0604020202020204" pitchFamily="34" charset="0"/>
                          <a:ea typeface="楷体_GB2312"/>
                          <a:cs typeface="Times New Roman" panose="02020603050405020304" pitchFamily="18" charset="0"/>
                        </a:rPr>
                        <a:t>.</a:t>
                      </a:r>
                    </a:p>
                    <a:p>
                      <a:pPr marL="514350" indent="-514350" algn="just">
                        <a:lnSpc>
                          <a:spcPct val="150000"/>
                        </a:lnSpc>
                        <a:buFont typeface="+mj-lt"/>
                        <a:buAutoNum type="arabicPeriod" startAt="4"/>
                      </a:pPr>
                      <a:r>
                        <a:rPr kumimoji="0" lang="en-US" altLang="zh-CN" sz="3200" b="0" i="0" u="none" strike="noStrike" cap="none" normalizeH="0" baseline="0" dirty="0">
                          <a:ln>
                            <a:noFill/>
                          </a:ln>
                          <a:solidFill>
                            <a:schemeClr val="tx1"/>
                          </a:solidFill>
                          <a:effectLst/>
                          <a:latin typeface="宋体" panose="02010600030101010101" pitchFamily="2" charset="-122"/>
                          <a:ea typeface="楷体_GB2312"/>
                          <a:cs typeface="Times New Roman" panose="02020603050405020304" pitchFamily="18" charset="0"/>
                        </a:rPr>
                        <a:t>“</a:t>
                      </a:r>
                      <a:r>
                        <a:rPr kumimoji="0" lang="zh-CN" altLang="en-US" sz="3200" b="0" i="0" u="none" strike="noStrike" cap="none" normalizeH="0" baseline="0" dirty="0">
                          <a:ln>
                            <a:noFill/>
                          </a:ln>
                          <a:solidFill>
                            <a:schemeClr val="tx1"/>
                          </a:solidFill>
                          <a:effectLst/>
                          <a:latin typeface="Arial" panose="020B0604020202020204" pitchFamily="34" charset="0"/>
                          <a:ea typeface="楷体_GB2312"/>
                          <a:cs typeface="Times New Roman" panose="02020603050405020304" pitchFamily="18" charset="0"/>
                        </a:rPr>
                        <a:t>两步走</a:t>
                      </a:r>
                      <a:r>
                        <a:rPr kumimoji="0" lang="zh-CN" altLang="en-US" sz="3200" b="0" i="0" u="none" strike="noStrike" cap="none" normalizeH="0" baseline="0" dirty="0">
                          <a:ln>
                            <a:noFill/>
                          </a:ln>
                          <a:solidFill>
                            <a:schemeClr val="tx1"/>
                          </a:solidFill>
                          <a:effectLst/>
                          <a:latin typeface="宋体" panose="02010600030101010101" pitchFamily="2" charset="-122"/>
                          <a:ea typeface="楷体_GB2312"/>
                          <a:cs typeface="Times New Roman" panose="02020603050405020304" pitchFamily="18" charset="0"/>
                        </a:rPr>
                        <a:t>”</a:t>
                      </a:r>
                      <a:r>
                        <a:rPr kumimoji="0" lang="zh-CN" altLang="en-US" sz="3200" b="0" i="0" u="none" strike="noStrike" cap="none" normalizeH="0" baseline="0" dirty="0">
                          <a:ln>
                            <a:noFill/>
                          </a:ln>
                          <a:solidFill>
                            <a:schemeClr val="tx1"/>
                          </a:solidFill>
                          <a:effectLst/>
                          <a:latin typeface="Arial" panose="020B0604020202020204" pitchFamily="34" charset="0"/>
                          <a:ea typeface="楷体_GB2312"/>
                          <a:cs typeface="Times New Roman" panose="02020603050405020304" pitchFamily="18" charset="0"/>
                        </a:rPr>
                        <a:t>发展战略的目标要求</a:t>
                      </a:r>
                      <a:r>
                        <a:rPr kumimoji="0" lang="zh-CN" altLang="en-US" sz="3200" b="0" i="0" u="none" strike="noStrike" cap="none" normalizeH="0" baseline="0" dirty="0">
                          <a:ln>
                            <a:noFill/>
                          </a:ln>
                          <a:solidFill>
                            <a:schemeClr val="tx1"/>
                          </a:solidFill>
                          <a:effectLst/>
                          <a:latin typeface="Arial" panose="020B0604020202020204" pitchFamily="34" charset="0"/>
                        </a:rPr>
                        <a:t> </a:t>
                      </a:r>
                      <a:endParaRPr kumimoji="0" lang="en-US" altLang="zh-CN" sz="3200" b="0" i="0" u="none" strike="noStrike" cap="none" normalizeH="0" baseline="0" dirty="0">
                        <a:ln>
                          <a:noFill/>
                        </a:ln>
                        <a:solidFill>
                          <a:schemeClr val="tx1"/>
                        </a:solidFill>
                        <a:effectLst/>
                        <a:latin typeface="Arial" panose="020B0604020202020204" pitchFamily="34" charset="0"/>
                      </a:endParaRPr>
                    </a:p>
                    <a:p>
                      <a:pPr indent="304800" algn="just">
                        <a:lnSpc>
                          <a:spcPct val="150000"/>
                        </a:lnSpc>
                      </a:pPr>
                      <a:endParaRPr lang="zh-CN" sz="12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14300" marR="114300" marT="0" marB="0">
                    <a:lnL>
                      <a:noFill/>
                    </a:lnL>
                    <a:lnR>
                      <a:noFill/>
                    </a:lnR>
                    <a:lnT>
                      <a:noFill/>
                    </a:lnT>
                    <a:lnB>
                      <a:noFill/>
                    </a:lnB>
                  </a:tcPr>
                </a:tc>
                <a:extLst>
                  <a:ext uri="{0D108BD9-81ED-4DB2-BD59-A6C34878D82A}">
                    <a16:rowId xmlns:a16="http://schemas.microsoft.com/office/drawing/2014/main" val="1410726977"/>
                  </a:ext>
                </a:extLst>
              </a:tr>
            </a:tbl>
          </a:graphicData>
        </a:graphic>
      </p:graphicFrame>
    </p:spTree>
    <p:extLst>
      <p:ext uri="{BB962C8B-B14F-4D97-AF65-F5344CB8AC3E}">
        <p14:creationId xmlns:p14="http://schemas.microsoft.com/office/powerpoint/2010/main" val="1432563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4">
            <a:extLst>
              <a:ext uri="{FF2B5EF4-FFF2-40B4-BE49-F238E27FC236}">
                <a16:creationId xmlns:a16="http://schemas.microsoft.com/office/drawing/2014/main" id="{E4A196AA-2731-4708-BA28-2200F846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7" y="723993"/>
            <a:ext cx="4649694" cy="523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0959A97B-1710-4FE0-AB7F-74743DFA0ADB}"/>
              </a:ext>
            </a:extLst>
          </p:cNvPr>
          <p:cNvSpPr/>
          <p:nvPr/>
        </p:nvSpPr>
        <p:spPr>
          <a:xfrm>
            <a:off x="395288" y="403225"/>
            <a:ext cx="11304587" cy="6051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a:extLst>
              <a:ext uri="{FF2B5EF4-FFF2-40B4-BE49-F238E27FC236}">
                <a16:creationId xmlns:a16="http://schemas.microsoft.com/office/drawing/2014/main" id="{B96F0795-196E-449A-9BA6-9852E1A6031C}"/>
              </a:ext>
            </a:extLst>
          </p:cNvPr>
          <p:cNvSpPr txBox="1">
            <a:spLocks noChangeArrowheads="1"/>
          </p:cNvSpPr>
          <p:nvPr/>
        </p:nvSpPr>
        <p:spPr bwMode="auto">
          <a:xfrm>
            <a:off x="6551613" y="2720975"/>
            <a:ext cx="4692650" cy="3073400"/>
          </a:xfrm>
          <a:prstGeom prst="rect">
            <a:avLst/>
          </a:prstGeom>
          <a:noFill/>
          <a:ln>
            <a:noFill/>
          </a:ln>
        </p:spPr>
        <p:txBody>
          <a:bodyPr>
            <a:spAutoFit/>
          </a:bodyPr>
          <a:lstStyle>
            <a:lvl1pPr marL="457200" indent="-457200"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defRPr/>
            </a:pPr>
            <a:r>
              <a:rPr lang="zh-CN" altLang="en-US" sz="2400" dirty="0">
                <a:solidFill>
                  <a:srgbClr val="000000"/>
                </a:solidFill>
                <a:latin typeface="+mn-ea"/>
                <a:ea typeface="+mn-ea"/>
              </a:rPr>
              <a:t>如何认识新时代建设中国特色社会主义的总任务？</a:t>
            </a:r>
          </a:p>
          <a:p>
            <a:pPr algn="just">
              <a:lnSpc>
                <a:spcPct val="120000"/>
              </a:lnSpc>
              <a:spcBef>
                <a:spcPts val="1400"/>
              </a:spcBef>
              <a:buFont typeface="Arial" panose="020B0604020202020204" pitchFamily="34" charset="0"/>
              <a:buAutoNum type="arabicPeriod"/>
              <a:defRPr/>
            </a:pPr>
            <a:r>
              <a:rPr lang="zh-CN" altLang="en-US" sz="2400" dirty="0">
                <a:solidFill>
                  <a:srgbClr val="000000"/>
                </a:solidFill>
                <a:latin typeface="+mn-ea"/>
                <a:ea typeface="+mn-ea"/>
              </a:rPr>
              <a:t>如何看待开启全面建设社会主义现代化强国的新征程？</a:t>
            </a:r>
          </a:p>
          <a:p>
            <a:pPr algn="just">
              <a:lnSpc>
                <a:spcPct val="120000"/>
              </a:lnSpc>
              <a:spcBef>
                <a:spcPts val="1400"/>
              </a:spcBef>
              <a:buFont typeface="Arial" panose="020B0604020202020204" pitchFamily="34" charset="0"/>
              <a:buAutoNum type="arabicPeriod"/>
              <a:defRPr/>
            </a:pPr>
            <a:r>
              <a:rPr lang="zh-CN" altLang="en-US" sz="2400" dirty="0">
                <a:solidFill>
                  <a:srgbClr val="000000"/>
                </a:solidFill>
                <a:latin typeface="+mn-ea"/>
                <a:ea typeface="+mn-ea"/>
              </a:rPr>
              <a:t>如何把握新时代中国特色社会主义发展的战略安排 </a:t>
            </a:r>
            <a:r>
              <a:rPr lang="en-US" altLang="zh-CN" sz="2400" dirty="0">
                <a:solidFill>
                  <a:srgbClr val="000000"/>
                </a:solidFill>
                <a:latin typeface="+mn-ea"/>
                <a:ea typeface="+mn-ea"/>
              </a:rPr>
              <a:t>?</a:t>
            </a:r>
          </a:p>
        </p:txBody>
      </p:sp>
      <p:sp>
        <p:nvSpPr>
          <p:cNvPr id="22" name="文本框 21">
            <a:extLst>
              <a:ext uri="{FF2B5EF4-FFF2-40B4-BE49-F238E27FC236}">
                <a16:creationId xmlns:a16="http://schemas.microsoft.com/office/drawing/2014/main" id="{5E9DECB0-B570-41FD-A8A2-19D8A95B6C12}"/>
              </a:ext>
            </a:extLst>
          </p:cNvPr>
          <p:cNvSpPr txBox="1"/>
          <p:nvPr/>
        </p:nvSpPr>
        <p:spPr>
          <a:xfrm>
            <a:off x="7337239" y="1198499"/>
            <a:ext cx="3121152" cy="862013"/>
          </a:xfrm>
          <a:prstGeom prst="rect">
            <a:avLst/>
          </a:prstGeom>
          <a:noFill/>
        </p:spPr>
        <p:txBody>
          <a:bodyPr>
            <a:spAutoFit/>
          </a:bodyPr>
          <a:lstStyle/>
          <a:p>
            <a:pPr algn="ctr" defTabSz="457200">
              <a:defRPr/>
            </a:pPr>
            <a:r>
              <a:rPr lang="zh-CN" altLang="en-US"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rPr>
              <a:t>思 考 题</a:t>
            </a:r>
            <a:endParaRPr lang="en-US" altLang="zh-CN"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endParaRPr>
          </a:p>
        </p:txBody>
      </p:sp>
      <p:sp>
        <p:nvSpPr>
          <p:cNvPr id="2" name="页脚占位符 1">
            <a:extLst>
              <a:ext uri="{FF2B5EF4-FFF2-40B4-BE49-F238E27FC236}">
                <a16:creationId xmlns:a16="http://schemas.microsoft.com/office/drawing/2014/main" id="{B23CB49C-2BB3-419C-BCCB-193078070377}"/>
              </a:ext>
            </a:extLst>
          </p:cNvPr>
          <p:cNvSpPr>
            <a:spLocks noGrp="1"/>
          </p:cNvSpPr>
          <p:nvPr>
            <p:ph type="ftr" sz="quarter" idx="11"/>
          </p:nvPr>
        </p:nvSpPr>
        <p:spPr/>
        <p:txBody>
          <a:bodyPr/>
          <a:lstStyle/>
          <a:p>
            <a:pPr>
              <a:defRPr/>
            </a:pPr>
            <a:r>
              <a:rPr lang="en-US" altLang="zh-CN"/>
              <a:t>2021</a:t>
            </a:r>
            <a:r>
              <a:rPr lang="zh-CN" altLang="en-US"/>
              <a:t>春</a:t>
            </a:r>
          </a:p>
        </p:txBody>
      </p:sp>
      <p:sp>
        <p:nvSpPr>
          <p:cNvPr id="77831" name="灯片编号占位符 2">
            <a:extLst>
              <a:ext uri="{FF2B5EF4-FFF2-40B4-BE49-F238E27FC236}">
                <a16:creationId xmlns:a16="http://schemas.microsoft.com/office/drawing/2014/main" id="{43E36670-E9B1-409A-938E-6738E0B54EC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fld id="{690A2CDE-C99C-41DC-8C48-9108C775BEF8}" type="slidenum">
              <a:rPr lang="zh-CN" altLang="en-US" sz="1200" smtClean="0">
                <a:solidFill>
                  <a:srgbClr val="898989"/>
                </a:solidFill>
              </a:rPr>
              <a:pPr>
                <a:lnSpc>
                  <a:spcPct val="100000"/>
                </a:lnSpc>
                <a:spcBef>
                  <a:spcPct val="0"/>
                </a:spcBef>
                <a:buFontTx/>
                <a:buNone/>
              </a:pPr>
              <a:t>45</a:t>
            </a:fld>
            <a:endParaRPr lang="zh-CN" altLang="en-US" sz="1200">
              <a:solidFill>
                <a:srgbClr val="898989"/>
              </a:soli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3B40C5B-D222-4B4A-869F-5092AAC2E634}"/>
              </a:ext>
            </a:extLst>
          </p:cNvPr>
          <p:cNvGrpSpPr>
            <a:grpSpLocks/>
          </p:cNvGrpSpPr>
          <p:nvPr/>
        </p:nvGrpSpPr>
        <p:grpSpPr bwMode="auto">
          <a:xfrm>
            <a:off x="5727700" y="1022350"/>
            <a:ext cx="5580063" cy="527050"/>
            <a:chOff x="6271846" y="1617753"/>
            <a:chExt cx="5580185" cy="527643"/>
          </a:xfrm>
        </p:grpSpPr>
        <p:sp>
          <p:nvSpPr>
            <p:cNvPr id="21" name="矩形 20">
              <a:extLst>
                <a:ext uri="{FF2B5EF4-FFF2-40B4-BE49-F238E27FC236}">
                  <a16:creationId xmlns:a16="http://schemas.microsoft.com/office/drawing/2014/main" id="{202182E2-B671-4315-B106-C876BF41CA22}"/>
                </a:ext>
              </a:extLst>
            </p:cNvPr>
            <p:cNvSpPr/>
            <p:nvPr/>
          </p:nvSpPr>
          <p:spPr>
            <a:xfrm>
              <a:off x="6271846" y="1617753"/>
              <a:ext cx="1174776"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第一节</a:t>
              </a:r>
            </a:p>
          </p:txBody>
        </p:sp>
        <p:sp>
          <p:nvSpPr>
            <p:cNvPr id="20499" name="文本框 2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2" action="ppaction://hlinksldjump"/>
              <a:extLst>
                <a:ext uri="{FF2B5EF4-FFF2-40B4-BE49-F238E27FC236}">
                  <a16:creationId xmlns:a16="http://schemas.microsoft.com/office/drawing/2014/main" id="{3D3DDDB3-B0A0-49B2-BE82-C96F40854268}"/>
                </a:ext>
              </a:extLst>
            </p:cNvPr>
            <p:cNvSpPr txBox="1">
              <a:spLocks noChangeArrowheads="1"/>
            </p:cNvSpPr>
            <p:nvPr/>
          </p:nvSpPr>
          <p:spPr bwMode="auto">
            <a:xfrm>
              <a:off x="7633951" y="1619343"/>
              <a:ext cx="4218080" cy="52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lang="zh-CN" altLang="en-US" b="1">
                  <a:solidFill>
                    <a:srgbClr val="404040"/>
                  </a:solidFill>
                  <a:latin typeface="微软雅黑" panose="020B0503020204020204" pitchFamily="34" charset="-122"/>
                  <a:sym typeface="+mn-lt"/>
                </a:rPr>
                <a:t>建设现代化经济体系</a:t>
              </a:r>
            </a:p>
          </p:txBody>
        </p:sp>
      </p:grpSp>
      <p:grpSp>
        <p:nvGrpSpPr>
          <p:cNvPr id="48" name="组合 47">
            <a:extLst>
              <a:ext uri="{FF2B5EF4-FFF2-40B4-BE49-F238E27FC236}">
                <a16:creationId xmlns:a16="http://schemas.microsoft.com/office/drawing/2014/main" id="{CFEA747C-173F-45C3-AA99-212101C9F7EC}"/>
              </a:ext>
            </a:extLst>
          </p:cNvPr>
          <p:cNvGrpSpPr>
            <a:grpSpLocks/>
          </p:cNvGrpSpPr>
          <p:nvPr/>
        </p:nvGrpSpPr>
        <p:grpSpPr bwMode="auto">
          <a:xfrm>
            <a:off x="5716588" y="2290763"/>
            <a:ext cx="5591175" cy="527050"/>
            <a:chOff x="6271846" y="1617567"/>
            <a:chExt cx="5592201" cy="527654"/>
          </a:xfrm>
        </p:grpSpPr>
        <p:sp>
          <p:nvSpPr>
            <p:cNvPr id="49" name="矩形 48">
              <a:extLst>
                <a:ext uri="{FF2B5EF4-FFF2-40B4-BE49-F238E27FC236}">
                  <a16:creationId xmlns:a16="http://schemas.microsoft.com/office/drawing/2014/main" id="{EDE41314-E437-49FB-AF9F-62BB437EFC20}"/>
                </a:ext>
              </a:extLst>
            </p:cNvPr>
            <p:cNvSpPr/>
            <p:nvPr/>
          </p:nvSpPr>
          <p:spPr>
            <a:xfrm>
              <a:off x="6271846" y="1617567"/>
              <a:ext cx="1174966" cy="527654"/>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第二节</a:t>
              </a:r>
            </a:p>
          </p:txBody>
        </p:sp>
        <p:sp>
          <p:nvSpPr>
            <p:cNvPr id="50" name="文本框 4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3" action="ppaction://hlinksldjump"/>
              <a:extLst>
                <a:ext uri="{FF2B5EF4-FFF2-40B4-BE49-F238E27FC236}">
                  <a16:creationId xmlns:a16="http://schemas.microsoft.com/office/drawing/2014/main" id="{D56D4969-AA74-491A-8CCD-E0B311605BB7}"/>
                </a:ext>
              </a:extLst>
            </p:cNvPr>
            <p:cNvSpPr txBox="1"/>
            <p:nvPr/>
          </p:nvSpPr>
          <p:spPr>
            <a:xfrm>
              <a:off x="7645285" y="1617567"/>
              <a:ext cx="4218762" cy="524475"/>
            </a:xfrm>
            <a:prstGeom prst="rect">
              <a:avLst/>
            </a:prstGeom>
            <a:noFill/>
          </p:spPr>
          <p:txBody>
            <a:bodyPr>
              <a:spAutoFit/>
            </a:bodyPr>
            <a:lstStyle/>
            <a:p>
              <a:pPr algn="just" eaLnBrk="1" fontAlgn="auto" hangingPunct="1">
                <a:spcBef>
                  <a:spcPts val="0"/>
                </a:spcBef>
                <a:spcAft>
                  <a:spcPts val="0"/>
                </a:spcAft>
                <a:defRPr/>
              </a:pPr>
              <a:r>
                <a:rPr lang="zh-CN" altLang="en-US" sz="2800" b="1" kern="0" dirty="0">
                  <a:solidFill>
                    <a:srgbClr val="404040"/>
                  </a:solidFill>
                  <a:latin typeface="微软雅黑" panose="020B0503020204020204" charset="-122"/>
                  <a:ea typeface="+mn-ea"/>
                </a:rPr>
                <a:t>发展社会主义民主政治</a:t>
              </a:r>
            </a:p>
          </p:txBody>
        </p:sp>
      </p:grpSp>
      <p:grpSp>
        <p:nvGrpSpPr>
          <p:cNvPr id="51" name="组合 50">
            <a:extLst>
              <a:ext uri="{FF2B5EF4-FFF2-40B4-BE49-F238E27FC236}">
                <a16:creationId xmlns:a16="http://schemas.microsoft.com/office/drawing/2014/main" id="{17A7E16A-69A3-4986-8A0E-BB3C3140FD4C}"/>
              </a:ext>
            </a:extLst>
          </p:cNvPr>
          <p:cNvGrpSpPr>
            <a:grpSpLocks/>
          </p:cNvGrpSpPr>
          <p:nvPr/>
        </p:nvGrpSpPr>
        <p:grpSpPr bwMode="auto">
          <a:xfrm>
            <a:off x="5716588" y="3535363"/>
            <a:ext cx="5935662" cy="528637"/>
            <a:chOff x="6271846" y="1617753"/>
            <a:chExt cx="5935591" cy="527643"/>
          </a:xfrm>
        </p:grpSpPr>
        <p:sp>
          <p:nvSpPr>
            <p:cNvPr id="52" name="矩形 51">
              <a:extLst>
                <a:ext uri="{FF2B5EF4-FFF2-40B4-BE49-F238E27FC236}">
                  <a16:creationId xmlns:a16="http://schemas.microsoft.com/office/drawing/2014/main" id="{E02C3DCF-9C72-4363-9BEA-C1AA241E88D8}"/>
                </a:ext>
              </a:extLst>
            </p:cNvPr>
            <p:cNvSpPr/>
            <p:nvPr/>
          </p:nvSpPr>
          <p:spPr>
            <a:xfrm>
              <a:off x="6271846" y="1617753"/>
              <a:ext cx="1174736"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第三节</a:t>
              </a:r>
            </a:p>
          </p:txBody>
        </p:sp>
        <p:sp>
          <p:nvSpPr>
            <p:cNvPr id="53" name="文本框 5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89E9AA3A-B622-4412-B79F-228499B6CD59}"/>
                </a:ext>
              </a:extLst>
            </p:cNvPr>
            <p:cNvSpPr txBox="1"/>
            <p:nvPr/>
          </p:nvSpPr>
          <p:spPr>
            <a:xfrm>
              <a:off x="7645017" y="1619337"/>
              <a:ext cx="4562420" cy="522890"/>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prstClr val="black">
                      <a:lumMod val="75000"/>
                      <a:lumOff val="25000"/>
                    </a:prstClr>
                  </a:solidFill>
                  <a:latin typeface="微软雅黑" panose="020B0503020204020204" pitchFamily="34" charset="-122"/>
                  <a:ea typeface="+mn-ea"/>
                  <a:cs typeface="+mn-ea"/>
                  <a:sym typeface="+mn-lt"/>
                </a:rPr>
                <a:t>推动社会主义文化繁荣兴盛</a:t>
              </a:r>
            </a:p>
          </p:txBody>
        </p:sp>
      </p:grpSp>
      <p:grpSp>
        <p:nvGrpSpPr>
          <p:cNvPr id="23" name="组合 22">
            <a:extLst>
              <a:ext uri="{FF2B5EF4-FFF2-40B4-BE49-F238E27FC236}">
                <a16:creationId xmlns:a16="http://schemas.microsoft.com/office/drawing/2014/main" id="{EEC39C28-C61A-45E0-AFCB-4F08AF3E4981}"/>
              </a:ext>
            </a:extLst>
          </p:cNvPr>
          <p:cNvGrpSpPr>
            <a:grpSpLocks/>
          </p:cNvGrpSpPr>
          <p:nvPr/>
        </p:nvGrpSpPr>
        <p:grpSpPr bwMode="auto">
          <a:xfrm>
            <a:off x="5716588" y="4713288"/>
            <a:ext cx="6180137" cy="528637"/>
            <a:chOff x="6271846" y="1617753"/>
            <a:chExt cx="6180199" cy="527643"/>
          </a:xfrm>
        </p:grpSpPr>
        <p:sp>
          <p:nvSpPr>
            <p:cNvPr id="24" name="矩形 23">
              <a:extLst>
                <a:ext uri="{FF2B5EF4-FFF2-40B4-BE49-F238E27FC236}">
                  <a16:creationId xmlns:a16="http://schemas.microsoft.com/office/drawing/2014/main" id="{D4439994-8FDB-466A-AAF8-A208B95317EB}"/>
                </a:ext>
              </a:extLst>
            </p:cNvPr>
            <p:cNvSpPr/>
            <p:nvPr/>
          </p:nvSpPr>
          <p:spPr>
            <a:xfrm>
              <a:off x="6271846" y="1617753"/>
              <a:ext cx="1174762"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第四节</a:t>
              </a:r>
            </a:p>
          </p:txBody>
        </p:sp>
        <p:sp>
          <p:nvSpPr>
            <p:cNvPr id="25" name="文本框 2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D79E907C-5F20-4D71-A02E-D65581E0FC26}"/>
                </a:ext>
              </a:extLst>
            </p:cNvPr>
            <p:cNvSpPr txBox="1"/>
            <p:nvPr/>
          </p:nvSpPr>
          <p:spPr>
            <a:xfrm>
              <a:off x="7633935" y="1619337"/>
              <a:ext cx="4818110" cy="522890"/>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prstClr val="black">
                      <a:lumMod val="75000"/>
                      <a:lumOff val="25000"/>
                    </a:prstClr>
                  </a:solidFill>
                  <a:latin typeface="微软雅黑" panose="020B0503020204020204" pitchFamily="34" charset="-122"/>
                  <a:ea typeface="+mn-ea"/>
                  <a:cs typeface="+mn-ea"/>
                  <a:sym typeface="+mn-lt"/>
                </a:rPr>
                <a:t>坚持在发展中保障和改善民生</a:t>
              </a:r>
            </a:p>
          </p:txBody>
        </p:sp>
      </p:grpSp>
      <p:grpSp>
        <p:nvGrpSpPr>
          <p:cNvPr id="26" name="组合 25">
            <a:extLst>
              <a:ext uri="{FF2B5EF4-FFF2-40B4-BE49-F238E27FC236}">
                <a16:creationId xmlns:a16="http://schemas.microsoft.com/office/drawing/2014/main" id="{1921376E-55A5-4530-B479-29355AD7D1BC}"/>
              </a:ext>
            </a:extLst>
          </p:cNvPr>
          <p:cNvGrpSpPr>
            <a:grpSpLocks/>
          </p:cNvGrpSpPr>
          <p:nvPr/>
        </p:nvGrpSpPr>
        <p:grpSpPr bwMode="auto">
          <a:xfrm>
            <a:off x="5727700" y="5875338"/>
            <a:ext cx="5580063" cy="528637"/>
            <a:chOff x="6271846" y="1617753"/>
            <a:chExt cx="5580185" cy="527643"/>
          </a:xfrm>
        </p:grpSpPr>
        <p:sp>
          <p:nvSpPr>
            <p:cNvPr id="27" name="矩形 26">
              <a:extLst>
                <a:ext uri="{FF2B5EF4-FFF2-40B4-BE49-F238E27FC236}">
                  <a16:creationId xmlns:a16="http://schemas.microsoft.com/office/drawing/2014/main" id="{0E166CF7-2056-4BE2-8307-BE1C073CB7AC}"/>
                </a:ext>
              </a:extLst>
            </p:cNvPr>
            <p:cNvSpPr/>
            <p:nvPr/>
          </p:nvSpPr>
          <p:spPr>
            <a:xfrm>
              <a:off x="6271846" y="1617753"/>
              <a:ext cx="1174776"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第五节</a:t>
              </a:r>
            </a:p>
          </p:txBody>
        </p:sp>
        <p:sp>
          <p:nvSpPr>
            <p:cNvPr id="28" name="文本框 2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2BBE3E5E-50B9-4FB3-BDC7-EA62CE4AEB7A}"/>
                </a:ext>
              </a:extLst>
            </p:cNvPr>
            <p:cNvSpPr txBox="1"/>
            <p:nvPr/>
          </p:nvSpPr>
          <p:spPr>
            <a:xfrm>
              <a:off x="7633951" y="1619337"/>
              <a:ext cx="4218080" cy="522890"/>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prstClr val="black">
                      <a:lumMod val="75000"/>
                      <a:lumOff val="25000"/>
                    </a:prstClr>
                  </a:solidFill>
                  <a:latin typeface="微软雅黑" panose="020B0503020204020204" pitchFamily="34" charset="-122"/>
                  <a:ea typeface="+mn-ea"/>
                  <a:cs typeface="+mn-ea"/>
                  <a:sym typeface="+mn-lt"/>
                </a:rPr>
                <a:t>建设美丽中国</a:t>
              </a:r>
            </a:p>
          </p:txBody>
        </p:sp>
      </p:grpSp>
      <p:sp>
        <p:nvSpPr>
          <p:cNvPr id="29" name="文本框 28">
            <a:extLst>
              <a:ext uri="{FF2B5EF4-FFF2-40B4-BE49-F238E27FC236}">
                <a16:creationId xmlns:a16="http://schemas.microsoft.com/office/drawing/2014/main" id="{8FC231FB-A77F-4ED9-8FE9-CE5E51BBED9B}"/>
              </a:ext>
            </a:extLst>
          </p:cNvPr>
          <p:cNvSpPr txBox="1"/>
          <p:nvPr/>
        </p:nvSpPr>
        <p:spPr>
          <a:xfrm>
            <a:off x="884237" y="1478103"/>
            <a:ext cx="3620022" cy="707886"/>
          </a:xfrm>
          <a:prstGeom prst="rect">
            <a:avLst/>
          </a:prstGeom>
          <a:noFill/>
        </p:spPr>
        <p:txBody>
          <a:bodyPr>
            <a:spAutoFit/>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4000" b="1" dirty="0">
                <a:solidFill>
                  <a:srgbClr val="FF0000"/>
                </a:solidFill>
                <a:effectLst>
                  <a:outerShdw blurRad="38100" dist="38100" dir="2700000" algn="tl">
                    <a:srgbClr val="000000">
                      <a:alpha val="43137"/>
                    </a:srgbClr>
                  </a:outerShdw>
                </a:effectLst>
                <a:latin typeface="Arial"/>
                <a:ea typeface="微软雅黑"/>
              </a:rPr>
              <a:t>第  十 章</a:t>
            </a:r>
          </a:p>
        </p:txBody>
      </p:sp>
      <p:sp>
        <p:nvSpPr>
          <p:cNvPr id="30" name="文本框 29">
            <a:extLst>
              <a:ext uri="{FF2B5EF4-FFF2-40B4-BE49-F238E27FC236}">
                <a16:creationId xmlns:a16="http://schemas.microsoft.com/office/drawing/2014/main" id="{69951B46-DAA7-4B1C-B894-BDA7ED5AA451}"/>
              </a:ext>
            </a:extLst>
          </p:cNvPr>
          <p:cNvSpPr txBox="1"/>
          <p:nvPr/>
        </p:nvSpPr>
        <p:spPr>
          <a:xfrm>
            <a:off x="1106771" y="3145150"/>
            <a:ext cx="2952611" cy="1307474"/>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defTabSz="457200" eaLnBrk="1" fontAlgn="auto" hangingPunct="1">
              <a:lnSpc>
                <a:spcPct val="114000"/>
              </a:lnSpc>
              <a:spcBef>
                <a:spcPts val="0"/>
              </a:spcBef>
              <a:spcAft>
                <a:spcPts val="0"/>
              </a:spcAft>
              <a:defRPr/>
            </a:pPr>
            <a:r>
              <a:rPr lang="zh-CN" altLang="en-US" sz="3600" b="1" dirty="0">
                <a:solidFill>
                  <a:srgbClr val="A50021"/>
                </a:solidFill>
                <a:latin typeface="微软雅黑" panose="020B0503020204020204" pitchFamily="34" charset="-122"/>
                <a:ea typeface="微软雅黑"/>
              </a:rPr>
              <a:t>“五位一体”</a:t>
            </a:r>
            <a:endParaRPr lang="en-US" altLang="zh-CN" sz="3600" b="1" dirty="0">
              <a:solidFill>
                <a:srgbClr val="A50021"/>
              </a:solidFill>
              <a:latin typeface="微软雅黑" panose="020B0503020204020204" pitchFamily="34" charset="-122"/>
              <a:ea typeface="微软雅黑"/>
            </a:endParaRPr>
          </a:p>
          <a:p>
            <a:pPr algn="ctr" defTabSz="457200" eaLnBrk="1" fontAlgn="auto" hangingPunct="1">
              <a:lnSpc>
                <a:spcPct val="114000"/>
              </a:lnSpc>
              <a:spcBef>
                <a:spcPts val="0"/>
              </a:spcBef>
              <a:spcAft>
                <a:spcPts val="0"/>
              </a:spcAft>
              <a:defRPr/>
            </a:pPr>
            <a:r>
              <a:rPr lang="zh-CN" altLang="en-US" sz="3600" b="1" dirty="0">
                <a:solidFill>
                  <a:srgbClr val="A50021"/>
                </a:solidFill>
                <a:latin typeface="微软雅黑" panose="020B0503020204020204" pitchFamily="34" charset="-122"/>
                <a:ea typeface="微软雅黑"/>
              </a:rPr>
              <a:t>总体布局</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Scale>
                                      <p:cBhvr>
                                        <p:cTn id="7" dur="75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750" decel="50000" fill="hold">
                                          <p:stCondLst>
                                            <p:cond delay="0"/>
                                          </p:stCondLst>
                                        </p:cTn>
                                        <p:tgtEl>
                                          <p:spTgt spid="19"/>
                                        </p:tgtEl>
                                        <p:attrNameLst>
                                          <p:attrName>ppt_x</p:attrName>
                                          <p:attrName>ppt_y</p:attrName>
                                        </p:attrNameLst>
                                      </p:cBhvr>
                                    </p:animMotion>
                                    <p:animEffect transition="in" filter="fade">
                                      <p:cBhvr>
                                        <p:cTn id="9" dur="750"/>
                                        <p:tgtEl>
                                          <p:spTgt spid="19"/>
                                        </p:tgtEl>
                                      </p:cBhvr>
                                    </p:animEffect>
                                  </p:childTnLst>
                                </p:cTn>
                              </p:par>
                            </p:childTnLst>
                          </p:cTn>
                        </p:par>
                        <p:par>
                          <p:cTn id="10" fill="hold" nodeType="afterGroup">
                            <p:stCondLst>
                              <p:cond delay="750"/>
                            </p:stCondLst>
                            <p:childTnLst>
                              <p:par>
                                <p:cTn id="11" presetID="52"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Scale>
                                      <p:cBhvr>
                                        <p:cTn id="13" dur="75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750" decel="50000" fill="hold">
                                          <p:stCondLst>
                                            <p:cond delay="0"/>
                                          </p:stCondLst>
                                        </p:cTn>
                                        <p:tgtEl>
                                          <p:spTgt spid="48"/>
                                        </p:tgtEl>
                                        <p:attrNameLst>
                                          <p:attrName>ppt_x</p:attrName>
                                          <p:attrName>ppt_y</p:attrName>
                                        </p:attrNameLst>
                                      </p:cBhvr>
                                    </p:animMotion>
                                    <p:animEffect transition="in" filter="fade">
                                      <p:cBhvr>
                                        <p:cTn id="15" dur="750"/>
                                        <p:tgtEl>
                                          <p:spTgt spid="48"/>
                                        </p:tgtEl>
                                      </p:cBhvr>
                                    </p:animEffect>
                                  </p:childTnLst>
                                </p:cTn>
                              </p:par>
                            </p:childTnLst>
                          </p:cTn>
                        </p:par>
                        <p:par>
                          <p:cTn id="16" fill="hold" nodeType="afterGroup">
                            <p:stCondLst>
                              <p:cond delay="1500"/>
                            </p:stCondLst>
                            <p:childTnLst>
                              <p:par>
                                <p:cTn id="17" presetID="52"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Scale>
                                      <p:cBhvr>
                                        <p:cTn id="19" dur="75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750" decel="50000" fill="hold">
                                          <p:stCondLst>
                                            <p:cond delay="0"/>
                                          </p:stCondLst>
                                        </p:cTn>
                                        <p:tgtEl>
                                          <p:spTgt spid="51"/>
                                        </p:tgtEl>
                                        <p:attrNameLst>
                                          <p:attrName>ppt_x</p:attrName>
                                          <p:attrName>ppt_y</p:attrName>
                                        </p:attrNameLst>
                                      </p:cBhvr>
                                    </p:animMotion>
                                    <p:animEffect transition="in" filter="fade">
                                      <p:cBhvr>
                                        <p:cTn id="21" dur="750"/>
                                        <p:tgtEl>
                                          <p:spTgt spid="51"/>
                                        </p:tgtEl>
                                      </p:cBhvr>
                                    </p:animEffect>
                                  </p:childTnLst>
                                </p:cTn>
                              </p:par>
                            </p:childTnLst>
                          </p:cTn>
                        </p:par>
                        <p:par>
                          <p:cTn id="22" fill="hold" nodeType="afterGroup">
                            <p:stCondLst>
                              <p:cond delay="2250"/>
                            </p:stCondLst>
                            <p:childTnLst>
                              <p:par>
                                <p:cTn id="23" presetID="52"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Scale>
                                      <p:cBhvr>
                                        <p:cTn id="25" dur="75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750" decel="50000" fill="hold">
                                          <p:stCondLst>
                                            <p:cond delay="0"/>
                                          </p:stCondLst>
                                        </p:cTn>
                                        <p:tgtEl>
                                          <p:spTgt spid="23"/>
                                        </p:tgtEl>
                                        <p:attrNameLst>
                                          <p:attrName>ppt_x</p:attrName>
                                          <p:attrName>ppt_y</p:attrName>
                                        </p:attrNameLst>
                                      </p:cBhvr>
                                    </p:animMotion>
                                    <p:animEffect transition="in" filter="fade">
                                      <p:cBhvr>
                                        <p:cTn id="27" dur="750"/>
                                        <p:tgtEl>
                                          <p:spTgt spid="23"/>
                                        </p:tgtEl>
                                      </p:cBhvr>
                                    </p:animEffect>
                                  </p:childTnLst>
                                </p:cTn>
                              </p:par>
                            </p:childTnLst>
                          </p:cTn>
                        </p:par>
                        <p:par>
                          <p:cTn id="28" fill="hold" nodeType="afterGroup">
                            <p:stCondLst>
                              <p:cond delay="3000"/>
                            </p:stCondLst>
                            <p:childTnLst>
                              <p:par>
                                <p:cTn id="29" presetID="52"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Scale>
                                      <p:cBhvr>
                                        <p:cTn id="31" dur="75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750" decel="50000" fill="hold">
                                          <p:stCondLst>
                                            <p:cond delay="0"/>
                                          </p:stCondLst>
                                        </p:cTn>
                                        <p:tgtEl>
                                          <p:spTgt spid="26"/>
                                        </p:tgtEl>
                                        <p:attrNameLst>
                                          <p:attrName>ppt_x</p:attrName>
                                          <p:attrName>ppt_y</p:attrName>
                                        </p:attrNameLst>
                                      </p:cBhvr>
                                    </p:animMotion>
                                    <p:animEffect transition="in" filter="fade">
                                      <p:cBhvr>
                                        <p:cTn id="33"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27B168-8E42-4DCB-B123-3BB6638CAF1A}"/>
              </a:ext>
            </a:extLst>
          </p:cNvPr>
          <p:cNvPicPr>
            <a:picLocks noChangeAspect="1"/>
          </p:cNvPicPr>
          <p:nvPr/>
        </p:nvPicPr>
        <p:blipFill>
          <a:blip r:embed="rId2"/>
          <a:stretch>
            <a:fillRect/>
          </a:stretch>
        </p:blipFill>
        <p:spPr>
          <a:xfrm>
            <a:off x="4686867" y="47812"/>
            <a:ext cx="7242011" cy="6699623"/>
          </a:xfrm>
          <a:prstGeom prst="rect">
            <a:avLst/>
          </a:prstGeom>
        </p:spPr>
      </p:pic>
      <p:pic>
        <p:nvPicPr>
          <p:cNvPr id="9" name="图片 8">
            <a:extLst>
              <a:ext uri="{FF2B5EF4-FFF2-40B4-BE49-F238E27FC236}">
                <a16:creationId xmlns:a16="http://schemas.microsoft.com/office/drawing/2014/main" id="{80A26F17-0FFF-4C77-84DF-20D9CF302E20}"/>
              </a:ext>
            </a:extLst>
          </p:cNvPr>
          <p:cNvPicPr>
            <a:picLocks noChangeAspect="1"/>
          </p:cNvPicPr>
          <p:nvPr/>
        </p:nvPicPr>
        <p:blipFill>
          <a:blip r:embed="rId3"/>
          <a:stretch>
            <a:fillRect/>
          </a:stretch>
        </p:blipFill>
        <p:spPr>
          <a:xfrm>
            <a:off x="1110409" y="2016031"/>
            <a:ext cx="3038475" cy="542925"/>
          </a:xfrm>
          <a:prstGeom prst="rect">
            <a:avLst/>
          </a:prstGeom>
        </p:spPr>
      </p:pic>
    </p:spTree>
    <p:extLst>
      <p:ext uri="{BB962C8B-B14F-4D97-AF65-F5344CB8AC3E}">
        <p14:creationId xmlns:p14="http://schemas.microsoft.com/office/powerpoint/2010/main" val="1320382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99B22-15FD-498A-953E-0290C2C4EC30}"/>
              </a:ext>
            </a:extLst>
          </p:cNvPr>
          <p:cNvSpPr>
            <a:spLocks noGrp="1"/>
          </p:cNvSpPr>
          <p:nvPr>
            <p:ph type="title"/>
          </p:nvPr>
        </p:nvSpPr>
        <p:spPr>
          <a:xfrm>
            <a:off x="838200" y="365125"/>
            <a:ext cx="10515600" cy="800287"/>
          </a:xfrm>
        </p:spPr>
        <p:txBody>
          <a:bodyPr>
            <a:normAutofit/>
          </a:bodyPr>
          <a:lstStyle/>
          <a:p>
            <a:pPr algn="ctr"/>
            <a:r>
              <a:rPr lang="zh-CN" altLang="zh-CN" sz="3600" b="1" kern="100" dirty="0">
                <a:effectLst/>
                <a:ea typeface="黑体" panose="02010609060101010101" pitchFamily="49" charset="-122"/>
                <a:cs typeface="Times New Roman" panose="02020603050405020304" pitchFamily="18" charset="0"/>
              </a:rPr>
              <a:t>重点</a:t>
            </a:r>
            <a:endParaRPr lang="zh-CN" altLang="en-US" sz="3600" dirty="0"/>
          </a:p>
        </p:txBody>
      </p:sp>
      <p:sp>
        <p:nvSpPr>
          <p:cNvPr id="3" name="内容占位符 2">
            <a:extLst>
              <a:ext uri="{FF2B5EF4-FFF2-40B4-BE49-F238E27FC236}">
                <a16:creationId xmlns:a16="http://schemas.microsoft.com/office/drawing/2014/main" id="{C92739D8-3612-4669-A17E-90DD94594C4A}"/>
              </a:ext>
            </a:extLst>
          </p:cNvPr>
          <p:cNvSpPr>
            <a:spLocks noGrp="1"/>
          </p:cNvSpPr>
          <p:nvPr>
            <p:ph idx="1"/>
          </p:nvPr>
        </p:nvSpPr>
        <p:spPr>
          <a:xfrm>
            <a:off x="425824" y="1640355"/>
            <a:ext cx="4869330" cy="4351338"/>
          </a:xfrm>
          <a:ln>
            <a:solidFill>
              <a:schemeClr val="tx1"/>
            </a:solidFill>
          </a:ln>
        </p:spPr>
        <p:txBody>
          <a:bodyPr>
            <a:normAutofit fontScale="92500"/>
          </a:bodyPr>
          <a:lstStyle/>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1.</a:t>
            </a:r>
            <a:r>
              <a:rPr lang="zh-CN" altLang="zh-CN" sz="2400" b="1" kern="100" dirty="0">
                <a:effectLst/>
                <a:latin typeface="宋体" panose="02010600030101010101" pitchFamily="2" charset="-122"/>
                <a:ea typeface="楷体_GB2312"/>
                <a:cs typeface="Times New Roman" panose="02020603050405020304" pitchFamily="18" charset="0"/>
              </a:rPr>
              <a:t>新发展理念的科学内涵及内在联系</a:t>
            </a:r>
            <a:endPar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2.</a:t>
            </a:r>
            <a:r>
              <a:rPr lang="zh-CN" altLang="zh-CN" sz="2400" b="1" kern="100" dirty="0">
                <a:effectLst/>
                <a:latin typeface="宋体" panose="02010600030101010101" pitchFamily="2" charset="-122"/>
                <a:ea typeface="楷体_GB2312"/>
                <a:cs typeface="Times New Roman" panose="02020603050405020304" pitchFamily="18" charset="0"/>
              </a:rPr>
              <a:t>如何深化供给侧结构性改革</a:t>
            </a:r>
            <a:endPar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3.</a:t>
            </a:r>
            <a:r>
              <a:rPr lang="zh-CN" altLang="zh-CN" sz="2400" b="1" kern="100" dirty="0">
                <a:effectLst/>
                <a:latin typeface="宋体" panose="02010600030101010101" pitchFamily="2" charset="-122"/>
                <a:ea typeface="楷体_GB2312"/>
                <a:cs typeface="Times New Roman" panose="02020603050405020304" pitchFamily="18" charset="0"/>
              </a:rPr>
              <a:t>建设现代化经济体系的内容</a:t>
            </a:r>
            <a:endPar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4.</a:t>
            </a:r>
            <a:r>
              <a:rPr lang="zh-CN" altLang="zh-CN" sz="2400" b="1" kern="100" dirty="0">
                <a:effectLst/>
                <a:latin typeface="宋体" panose="02010600030101010101" pitchFamily="2" charset="-122"/>
                <a:ea typeface="楷体_GB2312"/>
                <a:cs typeface="Times New Roman" panose="02020603050405020304" pitchFamily="18" charset="0"/>
              </a:rPr>
              <a:t>建设现代化经济体系的措施</a:t>
            </a:r>
            <a:endPar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5.</a:t>
            </a:r>
            <a:r>
              <a:rPr lang="zh-CN" altLang="zh-CN" sz="2400" b="1" kern="100" dirty="0">
                <a:effectLst/>
                <a:latin typeface="宋体" panose="02010600030101010101" pitchFamily="2" charset="-122"/>
                <a:ea typeface="楷体_GB2312"/>
                <a:cs typeface="Times New Roman" panose="02020603050405020304" pitchFamily="18" charset="0"/>
              </a:rPr>
              <a:t>坚持中国特色社会主义政治发展道路</a:t>
            </a:r>
            <a:endPar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sz="2400" b="1" kern="100" dirty="0">
                <a:effectLst/>
                <a:latin typeface="楷体_GB2312"/>
                <a:ea typeface="宋体" panose="02010600030101010101" pitchFamily="2" charset="-122"/>
                <a:cs typeface="Times New Roman" panose="02020603050405020304" pitchFamily="18" charset="0"/>
              </a:rPr>
              <a:t>6.</a:t>
            </a:r>
            <a:r>
              <a:rPr lang="zh-CN" altLang="zh-CN" sz="2400" b="1" kern="100" dirty="0">
                <a:effectLst/>
                <a:latin typeface="宋体" panose="02010600030101010101" pitchFamily="2" charset="-122"/>
                <a:ea typeface="楷体_GB2312"/>
                <a:cs typeface="Times New Roman" panose="02020603050405020304" pitchFamily="18" charset="0"/>
              </a:rPr>
              <a:t>健全人民当家作主制度体系</a:t>
            </a:r>
            <a:endPar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AF4B2A2C-F902-4AFC-BE64-042914B4D981}"/>
              </a:ext>
            </a:extLst>
          </p:cNvPr>
          <p:cNvSpPr txBox="1"/>
          <p:nvPr/>
        </p:nvSpPr>
        <p:spPr>
          <a:xfrm>
            <a:off x="6096000" y="1565836"/>
            <a:ext cx="4990353" cy="4801314"/>
          </a:xfrm>
          <a:prstGeom prst="rect">
            <a:avLst/>
          </a:prstGeom>
          <a:noFill/>
          <a:ln>
            <a:solidFill>
              <a:schemeClr val="tx1"/>
            </a:solidFill>
          </a:ln>
        </p:spPr>
        <p:txBody>
          <a:bodyPr wrap="square" rtlCol="0">
            <a:spAutoFit/>
          </a:bodyPr>
          <a:lstStyle/>
          <a:p>
            <a:pPr indent="304800" algn="just">
              <a:lnSpc>
                <a:spcPct val="150000"/>
              </a:lnSpc>
            </a:pPr>
            <a:r>
              <a:rPr lang="en-US" altLang="zh-CN" sz="2400" b="1" kern="100" dirty="0">
                <a:latin typeface="宋体" panose="02010600030101010101" pitchFamily="2" charset="-122"/>
                <a:cs typeface="Times New Roman" panose="02020603050405020304" pitchFamily="18" charset="0"/>
              </a:rPr>
              <a:t>7.</a:t>
            </a:r>
            <a:r>
              <a:rPr lang="zh-CN" altLang="zh-CN" sz="2400" b="1" kern="100" dirty="0">
                <a:latin typeface="宋体" panose="02010600030101010101" pitchFamily="2" charset="-122"/>
                <a:cs typeface="Times New Roman" panose="02020603050405020304" pitchFamily="18" charset="0"/>
              </a:rPr>
              <a:t>巩固和发展爱国统一战线</a:t>
            </a:r>
          </a:p>
          <a:p>
            <a:pPr indent="304800" algn="just">
              <a:lnSpc>
                <a:spcPct val="150000"/>
              </a:lnSpc>
            </a:pPr>
            <a:r>
              <a:rPr lang="en-US" altLang="zh-CN" sz="2400" b="1" kern="100" dirty="0">
                <a:latin typeface="宋体" panose="02010600030101010101" pitchFamily="2" charset="-122"/>
                <a:cs typeface="Times New Roman" panose="02020603050405020304" pitchFamily="18" charset="0"/>
              </a:rPr>
              <a:t>8.</a:t>
            </a:r>
            <a:r>
              <a:rPr lang="zh-CN" altLang="zh-CN" sz="2400" b="1" kern="100" dirty="0">
                <a:latin typeface="宋体" panose="02010600030101010101" pitchFamily="2" charset="-122"/>
                <a:cs typeface="Times New Roman" panose="02020603050405020304" pitchFamily="18" charset="0"/>
              </a:rPr>
              <a:t>坚持</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宋体" panose="02010600030101010101" pitchFamily="2" charset="-122"/>
                <a:cs typeface="Times New Roman" panose="02020603050405020304" pitchFamily="18" charset="0"/>
              </a:rPr>
              <a:t>一国两制</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宋体" panose="02010600030101010101" pitchFamily="2" charset="-122"/>
                <a:cs typeface="Times New Roman" panose="02020603050405020304" pitchFamily="18" charset="0"/>
              </a:rPr>
              <a:t>，推进祖国和平统一</a:t>
            </a:r>
          </a:p>
          <a:p>
            <a:pPr indent="304800" algn="just">
              <a:lnSpc>
                <a:spcPct val="150000"/>
              </a:lnSpc>
            </a:pPr>
            <a:r>
              <a:rPr lang="en-US" altLang="zh-CN" sz="2400" b="1" kern="100" dirty="0">
                <a:latin typeface="宋体" panose="02010600030101010101" pitchFamily="2" charset="-122"/>
                <a:cs typeface="Times New Roman" panose="02020603050405020304" pitchFamily="18" charset="0"/>
              </a:rPr>
              <a:t>9.</a:t>
            </a:r>
            <a:r>
              <a:rPr lang="zh-CN" altLang="zh-CN" sz="2400" b="1" kern="100" dirty="0">
                <a:latin typeface="宋体" panose="02010600030101010101" pitchFamily="2" charset="-122"/>
                <a:cs typeface="Times New Roman" panose="02020603050405020304" pitchFamily="18" charset="0"/>
              </a:rPr>
              <a:t>如何掌握意识形态工作领导权</a:t>
            </a:r>
          </a:p>
          <a:p>
            <a:pPr indent="304800" algn="just">
              <a:lnSpc>
                <a:spcPct val="150000"/>
              </a:lnSpc>
            </a:pPr>
            <a:r>
              <a:rPr lang="en-US" altLang="zh-CN" sz="2400" b="1" kern="100" dirty="0">
                <a:latin typeface="宋体" panose="02010600030101010101" pitchFamily="2" charset="-122"/>
                <a:cs typeface="Times New Roman" panose="02020603050405020304" pitchFamily="18" charset="0"/>
              </a:rPr>
              <a:t>10.</a:t>
            </a:r>
            <a:r>
              <a:rPr lang="zh-CN" altLang="zh-CN" sz="2400" b="1" kern="100" dirty="0">
                <a:latin typeface="宋体" panose="02010600030101010101" pitchFamily="2" charset="-122"/>
                <a:cs typeface="Times New Roman" panose="02020603050405020304" pitchFamily="18" charset="0"/>
              </a:rPr>
              <a:t>社会主义核心价值观与社会主义核心价值体系</a:t>
            </a:r>
          </a:p>
          <a:p>
            <a:pPr indent="304800" algn="just">
              <a:lnSpc>
                <a:spcPct val="150000"/>
              </a:lnSpc>
            </a:pPr>
            <a:r>
              <a:rPr lang="en-US" altLang="zh-CN" sz="2400" b="1" kern="100" dirty="0">
                <a:latin typeface="宋体" panose="02010600030101010101" pitchFamily="2" charset="-122"/>
                <a:cs typeface="Times New Roman" panose="02020603050405020304" pitchFamily="18" charset="0"/>
              </a:rPr>
              <a:t>11.</a:t>
            </a:r>
            <a:r>
              <a:rPr lang="zh-CN" altLang="zh-CN" sz="2400" b="1" kern="100" dirty="0">
                <a:latin typeface="宋体" panose="02010600030101010101" pitchFamily="2" charset="-122"/>
                <a:cs typeface="Times New Roman" panose="02020603050405020304" pitchFamily="18" charset="0"/>
              </a:rPr>
              <a:t>社会主义文化强国的内涵</a:t>
            </a:r>
          </a:p>
          <a:p>
            <a:pPr indent="304800" algn="just">
              <a:lnSpc>
                <a:spcPct val="150000"/>
              </a:lnSpc>
            </a:pPr>
            <a:r>
              <a:rPr lang="en-US" altLang="zh-CN" sz="2400" b="1" kern="100" dirty="0">
                <a:latin typeface="宋体" panose="02010600030101010101" pitchFamily="2" charset="-122"/>
                <a:cs typeface="Times New Roman" panose="02020603050405020304" pitchFamily="18" charset="0"/>
              </a:rPr>
              <a:t>12.</a:t>
            </a:r>
            <a:r>
              <a:rPr lang="zh-CN" altLang="zh-CN" sz="2400" b="1" kern="100" dirty="0">
                <a:latin typeface="宋体" panose="02010600030101010101" pitchFamily="2" charset="-122"/>
                <a:cs typeface="Times New Roman" panose="02020603050405020304" pitchFamily="18" charset="0"/>
              </a:rPr>
              <a:t>如何建设社会主义文化强国</a:t>
            </a:r>
          </a:p>
          <a:p>
            <a:endParaRPr lang="zh-CN" altLang="en-US" dirty="0"/>
          </a:p>
        </p:txBody>
      </p:sp>
    </p:spTree>
    <p:extLst>
      <p:ext uri="{BB962C8B-B14F-4D97-AF65-F5344CB8AC3E}">
        <p14:creationId xmlns:p14="http://schemas.microsoft.com/office/powerpoint/2010/main" val="1690698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a:extLst>
              <a:ext uri="{FF2B5EF4-FFF2-40B4-BE49-F238E27FC236}">
                <a16:creationId xmlns:a16="http://schemas.microsoft.com/office/drawing/2014/main" id="{F9C5031D-F559-47CC-A701-F04A1A67C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170" r="21205"/>
          <a:stretch>
            <a:fillRect/>
          </a:stretch>
        </p:blipFill>
        <p:spPr bwMode="auto">
          <a:xfrm>
            <a:off x="1210163" y="914399"/>
            <a:ext cx="4046496" cy="5118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81F3B016-9B89-48F4-8961-833390B12C5E}"/>
              </a:ext>
            </a:extLst>
          </p:cNvPr>
          <p:cNvSpPr/>
          <p:nvPr/>
        </p:nvSpPr>
        <p:spPr>
          <a:xfrm>
            <a:off x="395288" y="403225"/>
            <a:ext cx="11304587" cy="6051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latin typeface="微软雅黑" panose="020B0503020204020204" pitchFamily="34" charset="-122"/>
            </a:endParaRPr>
          </a:p>
        </p:txBody>
      </p:sp>
      <p:sp>
        <p:nvSpPr>
          <p:cNvPr id="20" name="文本框 19">
            <a:extLst>
              <a:ext uri="{FF2B5EF4-FFF2-40B4-BE49-F238E27FC236}">
                <a16:creationId xmlns:a16="http://schemas.microsoft.com/office/drawing/2014/main" id="{C8EE4EB3-6215-4C6D-979C-95AF89AA8AAA}"/>
              </a:ext>
            </a:extLst>
          </p:cNvPr>
          <p:cNvSpPr txBox="1">
            <a:spLocks noChangeArrowheads="1"/>
          </p:cNvSpPr>
          <p:nvPr/>
        </p:nvSpPr>
        <p:spPr bwMode="auto">
          <a:xfrm>
            <a:off x="5603875" y="2398713"/>
            <a:ext cx="5915025"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defTabSz="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a:solidFill>
                  <a:srgbClr val="000000"/>
                </a:solidFill>
              </a:rPr>
              <a:t>新时代如何推进现代化经济体系建设？</a:t>
            </a:r>
            <a:endParaRPr lang="en-US" altLang="zh-CN" sz="2400">
              <a:solidFill>
                <a:srgbClr val="000000"/>
              </a:solidFill>
            </a:endParaRPr>
          </a:p>
          <a:p>
            <a:pPr algn="just">
              <a:lnSpc>
                <a:spcPct val="120000"/>
              </a:lnSpc>
              <a:spcBef>
                <a:spcPts val="1400"/>
              </a:spcBef>
              <a:buFont typeface="Arial" panose="020B0604020202020204" pitchFamily="34" charset="0"/>
              <a:buAutoNum type="arabicPeriod"/>
            </a:pPr>
            <a:r>
              <a:rPr lang="zh-CN" altLang="en-US" sz="2400">
                <a:solidFill>
                  <a:srgbClr val="000000"/>
                </a:solidFill>
              </a:rPr>
              <a:t>如何正确理解坚持党的领导、人民当家作主和依法治国的有机统一？</a:t>
            </a:r>
          </a:p>
          <a:p>
            <a:pPr algn="just">
              <a:lnSpc>
                <a:spcPct val="120000"/>
              </a:lnSpc>
              <a:spcBef>
                <a:spcPts val="1400"/>
              </a:spcBef>
              <a:buFont typeface="Arial" panose="020B0604020202020204" pitchFamily="34" charset="0"/>
              <a:buAutoNum type="arabicPeriod"/>
            </a:pPr>
            <a:r>
              <a:rPr lang="zh-CN" altLang="en-US" sz="2400">
                <a:solidFill>
                  <a:srgbClr val="000000"/>
                </a:solidFill>
              </a:rPr>
              <a:t>如何推动社会主义文化繁荣兴盛？</a:t>
            </a:r>
            <a:endParaRPr lang="en-US" altLang="zh-CN" sz="2400">
              <a:solidFill>
                <a:srgbClr val="000000"/>
              </a:solidFill>
            </a:endParaRPr>
          </a:p>
          <a:p>
            <a:pPr algn="just">
              <a:lnSpc>
                <a:spcPct val="120000"/>
              </a:lnSpc>
              <a:spcBef>
                <a:spcPts val="1400"/>
              </a:spcBef>
              <a:buFont typeface="Arial" panose="020B0604020202020204" pitchFamily="34" charset="0"/>
              <a:buAutoNum type="arabicPeriod"/>
            </a:pPr>
            <a:r>
              <a:rPr lang="zh-CN" altLang="en-US" sz="2400">
                <a:solidFill>
                  <a:srgbClr val="000000"/>
                </a:solidFill>
              </a:rPr>
              <a:t>如何在发展中加强和改善民生？</a:t>
            </a:r>
          </a:p>
          <a:p>
            <a:pPr algn="just">
              <a:lnSpc>
                <a:spcPct val="120000"/>
              </a:lnSpc>
              <a:spcBef>
                <a:spcPts val="1400"/>
              </a:spcBef>
              <a:buFont typeface="Arial" panose="020B0604020202020204" pitchFamily="34" charset="0"/>
              <a:buAutoNum type="arabicPeriod"/>
            </a:pPr>
            <a:r>
              <a:rPr lang="zh-CN" altLang="en-US" sz="2400">
                <a:solidFill>
                  <a:srgbClr val="000000"/>
                </a:solidFill>
              </a:rPr>
              <a:t>如何建设美丽中国？</a:t>
            </a:r>
          </a:p>
        </p:txBody>
      </p:sp>
      <p:sp>
        <p:nvSpPr>
          <p:cNvPr id="22" name="文本框 21">
            <a:extLst>
              <a:ext uri="{FF2B5EF4-FFF2-40B4-BE49-F238E27FC236}">
                <a16:creationId xmlns:a16="http://schemas.microsoft.com/office/drawing/2014/main" id="{8AEEDB7A-1981-4467-93F2-7A7001DAE621}"/>
              </a:ext>
            </a:extLst>
          </p:cNvPr>
          <p:cNvSpPr txBox="1"/>
          <p:nvPr/>
        </p:nvSpPr>
        <p:spPr>
          <a:xfrm>
            <a:off x="6917691" y="1209257"/>
            <a:ext cx="3121152" cy="862013"/>
          </a:xfrm>
          <a:prstGeom prst="rect">
            <a:avLst/>
          </a:prstGeom>
          <a:noFill/>
        </p:spPr>
        <p:txBody>
          <a:bodyPr>
            <a:spAutoFit/>
          </a:bodyPr>
          <a:lstStyle/>
          <a:p>
            <a:pPr algn="ctr" defTabSz="457200">
              <a:defRPr/>
            </a:pPr>
            <a:r>
              <a:rPr lang="zh-CN" altLang="en-US"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微软雅黑" panose="020B0503020204020204" pitchFamily="34" charset="-122"/>
                <a:cs typeface="+mn-ea"/>
                <a:sym typeface="+mn-lt"/>
              </a:rPr>
              <a:t>思 考 题</a:t>
            </a:r>
            <a:endParaRPr lang="en-US" altLang="zh-CN"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微软雅黑" panose="020B0503020204020204" pitchFamily="34" charset="-122"/>
              <a:cs typeface="+mn-ea"/>
              <a:sym typeface="+mn-lt"/>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a:extLst>
              <a:ext uri="{FF2B5EF4-FFF2-40B4-BE49-F238E27FC236}">
                <a16:creationId xmlns:a16="http://schemas.microsoft.com/office/drawing/2014/main" id="{DC79512A-1FF1-4B8D-B9A4-A9137AC744F1}"/>
              </a:ext>
            </a:extLst>
          </p:cNvPr>
          <p:cNvGraphicFramePr>
            <a:graphicFrameLocks noGrp="1"/>
          </p:cNvGraphicFramePr>
          <p:nvPr>
            <p:ph idx="1"/>
            <p:extLst>
              <p:ext uri="{D42A27DB-BD31-4B8C-83A1-F6EECF244321}">
                <p14:modId xmlns:p14="http://schemas.microsoft.com/office/powerpoint/2010/main" val="985023181"/>
              </p:ext>
            </p:extLst>
          </p:nvPr>
        </p:nvGraphicFramePr>
        <p:xfrm>
          <a:off x="276412" y="371600"/>
          <a:ext cx="10515600" cy="1254000"/>
        </p:xfrm>
        <a:graphic>
          <a:graphicData uri="http://schemas.openxmlformats.org/drawingml/2006/table">
            <a:tbl>
              <a:tblPr/>
              <a:tblGrid>
                <a:gridCol w="10515600">
                  <a:extLst>
                    <a:ext uri="{9D8B030D-6E8A-4147-A177-3AD203B41FA5}">
                      <a16:colId xmlns:a16="http://schemas.microsoft.com/office/drawing/2014/main" val="1570011709"/>
                    </a:ext>
                  </a:extLst>
                </a:gridCol>
              </a:tblGrid>
              <a:tr h="1254000">
                <a:tc>
                  <a:txBody>
                    <a:bodyPr/>
                    <a:lstStyle/>
                    <a:p>
                      <a:pPr indent="288290" algn="just">
                        <a:lnSpc>
                          <a:spcPct val="150000"/>
                        </a:lnSpc>
                      </a:pPr>
                      <a:r>
                        <a:rPr lang="zh-CN" sz="2800" b="1" kern="100" dirty="0">
                          <a:effectLst/>
                          <a:latin typeface="宋体" panose="02010600030101010101" pitchFamily="2" charset="-122"/>
                          <a:ea typeface="宋体" panose="02010600030101010101" pitchFamily="2" charset="-122"/>
                          <a:cs typeface="Times New Roman" panose="02020603050405020304" pitchFamily="18" charset="0"/>
                        </a:rPr>
                        <a:t>毛泽东思想活的灵魂仍具有现实指导意义</a:t>
                      </a:r>
                      <a:endParaRPr lang="zh-CN" sz="36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14300" marR="114300" marT="0" marB="0">
                    <a:lnL>
                      <a:noFill/>
                    </a:lnL>
                    <a:lnR>
                      <a:noFill/>
                    </a:lnR>
                    <a:lnT>
                      <a:noFill/>
                    </a:lnT>
                    <a:lnB>
                      <a:noFill/>
                    </a:lnB>
                  </a:tcPr>
                </a:tc>
                <a:extLst>
                  <a:ext uri="{0D108BD9-81ED-4DB2-BD59-A6C34878D82A}">
                    <a16:rowId xmlns:a16="http://schemas.microsoft.com/office/drawing/2014/main" val="1462921804"/>
                  </a:ext>
                </a:extLst>
              </a:tr>
            </a:tbl>
          </a:graphicData>
        </a:graphic>
      </p:graphicFrame>
      <p:sp>
        <p:nvSpPr>
          <p:cNvPr id="12" name="文本框 11">
            <a:extLst>
              <a:ext uri="{FF2B5EF4-FFF2-40B4-BE49-F238E27FC236}">
                <a16:creationId xmlns:a16="http://schemas.microsoft.com/office/drawing/2014/main" id="{6E28CB11-DCD8-4DDA-B903-468B7C3515A2}"/>
              </a:ext>
            </a:extLst>
          </p:cNvPr>
          <p:cNvSpPr txBox="1"/>
          <p:nvPr/>
        </p:nvSpPr>
        <p:spPr>
          <a:xfrm>
            <a:off x="334682" y="1265535"/>
            <a:ext cx="11528612" cy="4216539"/>
          </a:xfrm>
          <a:prstGeom prst="rect">
            <a:avLst/>
          </a:prstGeom>
          <a:noFill/>
        </p:spPr>
        <p:txBody>
          <a:bodyPr wrap="square">
            <a:spAutoFit/>
          </a:bodyPr>
          <a:lstStyle/>
          <a:p>
            <a:pPr marL="457200" indent="-457200">
              <a:buFont typeface="Arial" panose="020B0604020202020204" pitchFamily="34" charset="0"/>
              <a:buChar char="•"/>
            </a:pPr>
            <a:r>
              <a:rPr lang="zh-CN" altLang="zh-CN" sz="2400" kern="100" dirty="0">
                <a:effectLst/>
                <a:ea typeface="宋体" panose="02010600030101010101" pitchFamily="2" charset="-122"/>
                <a:cs typeface="Times New Roman" panose="02020603050405020304" pitchFamily="18" charset="0"/>
              </a:rPr>
              <a:t>毛泽东思想活的灵魂，即</a:t>
            </a:r>
            <a:r>
              <a:rPr lang="zh-CN" altLang="zh-CN" sz="2800" b="1" kern="100" dirty="0">
                <a:effectLst/>
                <a:ea typeface="宋体" panose="02010600030101010101" pitchFamily="2" charset="-122"/>
                <a:cs typeface="Times New Roman" panose="02020603050405020304" pitchFamily="18" charset="0"/>
              </a:rPr>
              <a:t>实事求是、群众路线、独立自主</a:t>
            </a:r>
            <a:r>
              <a:rPr lang="zh-CN" altLang="zh-CN" sz="2400" kern="100" dirty="0">
                <a:effectLst/>
                <a:ea typeface="宋体" panose="02010600030101010101" pitchFamily="2" charset="-122"/>
                <a:cs typeface="Times New Roman" panose="02020603050405020304" pitchFamily="18" charset="0"/>
              </a:rPr>
              <a:t>，我们在任何时候都要坚持，其中最重要、最根本的是实事求是的原则和方法，这是毛泽东思想的精髓。</a:t>
            </a:r>
            <a:endParaRPr lang="en-US" altLang="zh-CN" sz="2400" kern="100" dirty="0">
              <a:effectLst/>
              <a:ea typeface="宋体" panose="02010600030101010101" pitchFamily="2" charset="-122"/>
              <a:cs typeface="Times New Roman" panose="02020603050405020304" pitchFamily="18" charset="0"/>
            </a:endParaRPr>
          </a:p>
          <a:p>
            <a:pPr marL="457200" indent="-457200">
              <a:buFont typeface="Arial" panose="020B0604020202020204" pitchFamily="34" charset="0"/>
              <a:buChar char="•"/>
            </a:pPr>
            <a:r>
              <a:rPr lang="zh-CN" altLang="zh-CN" sz="2400" kern="100" dirty="0">
                <a:effectLst/>
                <a:ea typeface="宋体" panose="02010600030101010101" pitchFamily="2" charset="-122"/>
                <a:cs typeface="Times New Roman" panose="02020603050405020304" pitchFamily="18" charset="0"/>
              </a:rPr>
              <a:t>毛泽东思想活的灵魂的三个方面相互联系、有机统一。其中，</a:t>
            </a:r>
            <a:endParaRPr lang="en-US" altLang="zh-CN" sz="2400" kern="100" dirty="0">
              <a:effectLst/>
              <a:ea typeface="宋体" panose="02010600030101010101" pitchFamily="2" charset="-122"/>
              <a:cs typeface="Times New Roman" panose="02020603050405020304" pitchFamily="18" charset="0"/>
            </a:endParaRPr>
          </a:p>
          <a:p>
            <a:pPr marL="457200" indent="-457200">
              <a:buFont typeface="Arial" panose="020B0604020202020204" pitchFamily="34" charset="0"/>
              <a:buChar char="•"/>
            </a:pPr>
            <a:r>
              <a:rPr lang="zh-CN" altLang="zh-CN" sz="2400" kern="100" dirty="0">
                <a:effectLst/>
                <a:ea typeface="宋体" panose="02010600030101010101" pitchFamily="2" charset="-122"/>
                <a:cs typeface="Times New Roman" panose="02020603050405020304" pitchFamily="18" charset="0"/>
              </a:rPr>
              <a:t>“</a:t>
            </a:r>
            <a:r>
              <a:rPr lang="zh-CN" altLang="zh-CN" sz="2400" b="1" kern="100" dirty="0">
                <a:effectLst/>
                <a:ea typeface="宋体" panose="02010600030101010101" pitchFamily="2" charset="-122"/>
                <a:cs typeface="Times New Roman" panose="02020603050405020304" pitchFamily="18" charset="0"/>
              </a:rPr>
              <a:t>实事求是</a:t>
            </a:r>
            <a:r>
              <a:rPr lang="zh-CN" altLang="zh-CN" sz="2400" kern="100" dirty="0">
                <a:effectLst/>
                <a:ea typeface="宋体" panose="02010600030101010101" pitchFamily="2" charset="-122"/>
                <a:cs typeface="Times New Roman" panose="02020603050405020304" pitchFamily="18" charset="0"/>
              </a:rPr>
              <a:t>”集中体现了马克思主义的认识论和唯物辩证法，是中国共产党人认识世界和改造世界的思想路线；</a:t>
            </a:r>
            <a:endParaRPr lang="en-US" altLang="zh-CN" sz="2400" kern="100" dirty="0">
              <a:effectLst/>
              <a:ea typeface="宋体" panose="02010600030101010101" pitchFamily="2" charset="-122"/>
              <a:cs typeface="Times New Roman" panose="02020603050405020304" pitchFamily="18" charset="0"/>
            </a:endParaRPr>
          </a:p>
          <a:p>
            <a:pPr marL="457200" indent="-457200">
              <a:buFont typeface="Arial" panose="020B0604020202020204" pitchFamily="34" charset="0"/>
              <a:buChar char="•"/>
            </a:pPr>
            <a:r>
              <a:rPr lang="zh-CN" altLang="zh-CN" sz="2400" kern="100" dirty="0">
                <a:effectLst/>
                <a:ea typeface="宋体" panose="02010600030101010101" pitchFamily="2" charset="-122"/>
                <a:cs typeface="Times New Roman" panose="02020603050405020304" pitchFamily="18" charset="0"/>
              </a:rPr>
              <a:t>“</a:t>
            </a:r>
            <a:r>
              <a:rPr lang="zh-CN" altLang="zh-CN" sz="2400" b="1" kern="100" dirty="0">
                <a:effectLst/>
                <a:ea typeface="宋体" panose="02010600030101010101" pitchFamily="2" charset="-122"/>
                <a:cs typeface="Times New Roman" panose="02020603050405020304" pitchFamily="18" charset="0"/>
              </a:rPr>
              <a:t>群众路线</a:t>
            </a:r>
            <a:r>
              <a:rPr lang="zh-CN" altLang="zh-CN" sz="2400" kern="100" dirty="0">
                <a:effectLst/>
                <a:ea typeface="宋体" panose="02010600030101010101" pitchFamily="2" charset="-122"/>
                <a:cs typeface="Times New Roman" panose="02020603050405020304" pitchFamily="18" charset="0"/>
              </a:rPr>
              <a:t>”是实事求是思想路线在党的工作中的运用，是马克思主义关于人民群众创造历史的原理在党的领导工作中的运用，是这两者的有机结合；</a:t>
            </a:r>
            <a:endParaRPr lang="en-US" altLang="zh-CN" sz="2400" kern="100" dirty="0">
              <a:effectLst/>
              <a:ea typeface="宋体" panose="02010600030101010101" pitchFamily="2" charset="-122"/>
              <a:cs typeface="Times New Roman" panose="02020603050405020304" pitchFamily="18" charset="0"/>
            </a:endParaRPr>
          </a:p>
          <a:p>
            <a:pPr marL="457200" indent="-457200">
              <a:buFont typeface="Arial" panose="020B0604020202020204" pitchFamily="34" charset="0"/>
              <a:buChar char="•"/>
            </a:pPr>
            <a:r>
              <a:rPr lang="zh-CN" altLang="zh-CN" sz="2400" kern="100" dirty="0">
                <a:effectLst/>
                <a:ea typeface="宋体" panose="02010600030101010101" pitchFamily="2" charset="-122"/>
                <a:cs typeface="Times New Roman" panose="02020603050405020304" pitchFamily="18" charset="0"/>
              </a:rPr>
              <a:t>“</a:t>
            </a:r>
            <a:r>
              <a:rPr lang="zh-CN" altLang="zh-CN" sz="2400" b="1" kern="100" dirty="0">
                <a:effectLst/>
                <a:ea typeface="宋体" panose="02010600030101010101" pitchFamily="2" charset="-122"/>
                <a:cs typeface="Times New Roman" panose="02020603050405020304" pitchFamily="18" charset="0"/>
              </a:rPr>
              <a:t>独立自主</a:t>
            </a:r>
            <a:r>
              <a:rPr lang="zh-CN" altLang="zh-CN" sz="2400" kern="100" dirty="0">
                <a:effectLst/>
                <a:ea typeface="宋体" panose="02010600030101010101" pitchFamily="2" charset="-122"/>
                <a:cs typeface="Times New Roman" panose="02020603050405020304" pitchFamily="18" charset="0"/>
              </a:rPr>
              <a:t>”是实事求是思想路线在党的建设、社会主义建设以及党际、国际关系中的正确运用。可以说，群众路线和独立自主是实事求是思想路线的展开，因此也必须体现实事求是的思想路线。</a:t>
            </a:r>
            <a:endParaRPr lang="zh-CN" altLang="en-US" sz="2400" dirty="0"/>
          </a:p>
        </p:txBody>
      </p:sp>
    </p:spTree>
    <p:extLst>
      <p:ext uri="{BB962C8B-B14F-4D97-AF65-F5344CB8AC3E}">
        <p14:creationId xmlns:p14="http://schemas.microsoft.com/office/powerpoint/2010/main" val="912998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4">
            <a:extLst>
              <a:ext uri="{FF2B5EF4-FFF2-40B4-BE49-F238E27FC236}">
                <a16:creationId xmlns:a16="http://schemas.microsoft.com/office/drawing/2014/main" id="{F8D02D73-CDB3-4A90-B654-696924271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83" t="1627" r="44312" b="-1627"/>
          <a:stretch>
            <a:fillRect/>
          </a:stretch>
        </p:blipFill>
        <p:spPr bwMode="auto">
          <a:xfrm>
            <a:off x="9029700" y="2570163"/>
            <a:ext cx="3048000" cy="428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9" name="组合 18">
            <a:extLst>
              <a:ext uri="{FF2B5EF4-FFF2-40B4-BE49-F238E27FC236}">
                <a16:creationId xmlns:a16="http://schemas.microsoft.com/office/drawing/2014/main" id="{BC5720F4-BFF6-4684-90FA-99FD109C0693}"/>
              </a:ext>
            </a:extLst>
          </p:cNvPr>
          <p:cNvGrpSpPr>
            <a:grpSpLocks/>
          </p:cNvGrpSpPr>
          <p:nvPr/>
        </p:nvGrpSpPr>
        <p:grpSpPr bwMode="auto">
          <a:xfrm>
            <a:off x="576263" y="1595438"/>
            <a:ext cx="6781800" cy="1081087"/>
            <a:chOff x="6271846" y="1478928"/>
            <a:chExt cx="6782082" cy="1083180"/>
          </a:xfrm>
        </p:grpSpPr>
        <p:sp>
          <p:nvSpPr>
            <p:cNvPr id="21" name="矩形 20">
              <a:extLst>
                <a:ext uri="{FF2B5EF4-FFF2-40B4-BE49-F238E27FC236}">
                  <a16:creationId xmlns:a16="http://schemas.microsoft.com/office/drawing/2014/main" id="{E9FFB0FA-E14C-4708-A18E-D59C464B73A2}"/>
                </a:ext>
              </a:extLst>
            </p:cNvPr>
            <p:cNvSpPr/>
            <p:nvPr/>
          </p:nvSpPr>
          <p:spPr>
            <a:xfrm>
              <a:off x="6271846" y="1617307"/>
              <a:ext cx="1174799" cy="528070"/>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第一节</a:t>
              </a:r>
            </a:p>
          </p:txBody>
        </p:sp>
        <p:sp>
          <p:nvSpPr>
            <p:cNvPr id="22" name="文本框 2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3" action="ppaction://hlinksldjump"/>
              <a:extLst>
                <a:ext uri="{FF2B5EF4-FFF2-40B4-BE49-F238E27FC236}">
                  <a16:creationId xmlns:a16="http://schemas.microsoft.com/office/drawing/2014/main" id="{63540164-4953-4DA8-8D03-8F5B814B79D8}"/>
                </a:ext>
              </a:extLst>
            </p:cNvPr>
            <p:cNvSpPr txBox="1"/>
            <p:nvPr/>
          </p:nvSpPr>
          <p:spPr>
            <a:xfrm>
              <a:off x="7633978" y="1478928"/>
              <a:ext cx="5419950" cy="1083180"/>
            </a:xfrm>
            <a:prstGeom prst="rect">
              <a:avLst/>
            </a:prstGeom>
            <a:noFill/>
            <a:ln>
              <a:noFill/>
            </a:ln>
          </p:spPr>
          <p:txBody>
            <a:bodyPr>
              <a:spAutoFit/>
            </a:bodyPr>
            <a:lstStyle/>
            <a:p>
              <a:pPr algn="just" defTabSz="457200" eaLnBrk="1" fontAlgn="auto" hangingPunct="1">
                <a:lnSpc>
                  <a:spcPct val="120000"/>
                </a:lnSpc>
                <a:spcBef>
                  <a:spcPts val="0"/>
                </a:spcBef>
                <a:spcAft>
                  <a:spcPts val="0"/>
                </a:spcAft>
                <a:defRPr/>
              </a:pPr>
              <a:r>
                <a:rPr lang="zh-CN" altLang="en-US" sz="2800" b="1" dirty="0"/>
                <a:t>全面建成小康社会，开启全面建设社会主义现代化国家新征程</a:t>
              </a:r>
              <a:endParaRPr lang="zh-CN" altLang="en-US" sz="2800" b="1" dirty="0">
                <a:solidFill>
                  <a:schemeClr val="tx1">
                    <a:lumMod val="75000"/>
                    <a:lumOff val="25000"/>
                  </a:schemeClr>
                </a:solidFill>
                <a:cs typeface="+mn-ea"/>
                <a:sym typeface="+mn-lt"/>
              </a:endParaRPr>
            </a:p>
          </p:txBody>
        </p:sp>
      </p:grpSp>
      <p:grpSp>
        <p:nvGrpSpPr>
          <p:cNvPr id="9220" name="组合 47">
            <a:extLst>
              <a:ext uri="{FF2B5EF4-FFF2-40B4-BE49-F238E27FC236}">
                <a16:creationId xmlns:a16="http://schemas.microsoft.com/office/drawing/2014/main" id="{1EC87301-C7E5-4735-BD48-CDF8944B5434}"/>
              </a:ext>
            </a:extLst>
          </p:cNvPr>
          <p:cNvGrpSpPr>
            <a:grpSpLocks/>
          </p:cNvGrpSpPr>
          <p:nvPr/>
        </p:nvGrpSpPr>
        <p:grpSpPr bwMode="auto">
          <a:xfrm>
            <a:off x="576263" y="2925763"/>
            <a:ext cx="5580062" cy="538162"/>
            <a:chOff x="6271846" y="1399831"/>
            <a:chExt cx="5580185" cy="538702"/>
          </a:xfrm>
        </p:grpSpPr>
        <p:sp>
          <p:nvSpPr>
            <p:cNvPr id="49" name="矩形 48">
              <a:extLst>
                <a:ext uri="{FF2B5EF4-FFF2-40B4-BE49-F238E27FC236}">
                  <a16:creationId xmlns:a16="http://schemas.microsoft.com/office/drawing/2014/main" id="{400949FF-DC28-41B5-AFA4-F848DB2A43C6}"/>
                </a:ext>
              </a:extLst>
            </p:cNvPr>
            <p:cNvSpPr/>
            <p:nvPr/>
          </p:nvSpPr>
          <p:spPr>
            <a:xfrm>
              <a:off x="6271846" y="1410954"/>
              <a:ext cx="1174776" cy="527579"/>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第二节</a:t>
              </a:r>
            </a:p>
          </p:txBody>
        </p:sp>
        <p:sp>
          <p:nvSpPr>
            <p:cNvPr id="50" name="文本框 4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4" action="ppaction://hlinksldjump"/>
              <a:extLst>
                <a:ext uri="{FF2B5EF4-FFF2-40B4-BE49-F238E27FC236}">
                  <a16:creationId xmlns:a16="http://schemas.microsoft.com/office/drawing/2014/main" id="{881C25CF-8DFB-4694-A688-8B1F9ED7FBF0}"/>
                </a:ext>
              </a:extLst>
            </p:cNvPr>
            <p:cNvSpPr txBox="1"/>
            <p:nvPr/>
          </p:nvSpPr>
          <p:spPr>
            <a:xfrm>
              <a:off x="7633951" y="1399831"/>
              <a:ext cx="4218080" cy="524401"/>
            </a:xfrm>
            <a:prstGeom prst="rect">
              <a:avLst/>
            </a:prstGeom>
            <a:noFill/>
          </p:spPr>
          <p:txBody>
            <a:bodyPr>
              <a:spAutoFit/>
            </a:bodyPr>
            <a:lstStyle/>
            <a:p>
              <a:pPr algn="just" eaLnBrk="1" fontAlgn="auto" hangingPunct="1">
                <a:spcBef>
                  <a:spcPts val="0"/>
                </a:spcBef>
                <a:spcAft>
                  <a:spcPts val="0"/>
                </a:spcAft>
                <a:defRPr/>
              </a:pPr>
              <a:r>
                <a:rPr lang="zh-CN" altLang="en-US" sz="2800" b="1" kern="0" dirty="0">
                  <a:solidFill>
                    <a:srgbClr val="404040"/>
                  </a:solidFill>
                  <a:latin typeface="微软雅黑" panose="020B0503020204020204" charset="-122"/>
                  <a:ea typeface="+mn-ea"/>
                </a:rPr>
                <a:t>全面深化改革</a:t>
              </a:r>
            </a:p>
          </p:txBody>
        </p:sp>
      </p:grpSp>
      <p:grpSp>
        <p:nvGrpSpPr>
          <p:cNvPr id="9221" name="组合 50">
            <a:extLst>
              <a:ext uri="{FF2B5EF4-FFF2-40B4-BE49-F238E27FC236}">
                <a16:creationId xmlns:a16="http://schemas.microsoft.com/office/drawing/2014/main" id="{F3EDBD40-41C2-410F-9277-889DF0615387}"/>
              </a:ext>
            </a:extLst>
          </p:cNvPr>
          <p:cNvGrpSpPr>
            <a:grpSpLocks/>
          </p:cNvGrpSpPr>
          <p:nvPr/>
        </p:nvGrpSpPr>
        <p:grpSpPr bwMode="auto">
          <a:xfrm>
            <a:off x="576263" y="4124325"/>
            <a:ext cx="5580062" cy="528638"/>
            <a:chOff x="6271846" y="1617753"/>
            <a:chExt cx="5580185" cy="527643"/>
          </a:xfrm>
        </p:grpSpPr>
        <p:sp>
          <p:nvSpPr>
            <p:cNvPr id="52" name="矩形 51">
              <a:extLst>
                <a:ext uri="{FF2B5EF4-FFF2-40B4-BE49-F238E27FC236}">
                  <a16:creationId xmlns:a16="http://schemas.microsoft.com/office/drawing/2014/main" id="{E0DF8A56-406E-4D04-8143-42573E069F3D}"/>
                </a:ext>
              </a:extLst>
            </p:cNvPr>
            <p:cNvSpPr/>
            <p:nvPr/>
          </p:nvSpPr>
          <p:spPr>
            <a:xfrm>
              <a:off x="6271846" y="1617753"/>
              <a:ext cx="1174776" cy="527643"/>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第三节</a:t>
              </a:r>
            </a:p>
          </p:txBody>
        </p:sp>
        <p:sp>
          <p:nvSpPr>
            <p:cNvPr id="53" name="文本框 5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5" action="ppaction://hlinksldjump"/>
              <a:extLst>
                <a:ext uri="{FF2B5EF4-FFF2-40B4-BE49-F238E27FC236}">
                  <a16:creationId xmlns:a16="http://schemas.microsoft.com/office/drawing/2014/main" id="{863D3ACB-5A26-4B50-AA18-E4653EC73FFC}"/>
                </a:ext>
              </a:extLst>
            </p:cNvPr>
            <p:cNvSpPr txBox="1"/>
            <p:nvPr/>
          </p:nvSpPr>
          <p:spPr>
            <a:xfrm>
              <a:off x="7633951" y="1619338"/>
              <a:ext cx="4218080" cy="524473"/>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prstClr val="black">
                      <a:lumMod val="75000"/>
                      <a:lumOff val="25000"/>
                    </a:prstClr>
                  </a:solidFill>
                  <a:latin typeface="+mn-lt"/>
                  <a:ea typeface="+mn-ea"/>
                  <a:cs typeface="+mn-ea"/>
                  <a:sym typeface="+mn-lt"/>
                </a:rPr>
                <a:t>全面依法治国</a:t>
              </a:r>
            </a:p>
          </p:txBody>
        </p:sp>
      </p:grpSp>
      <p:grpSp>
        <p:nvGrpSpPr>
          <p:cNvPr id="9222" name="组合 19">
            <a:extLst>
              <a:ext uri="{FF2B5EF4-FFF2-40B4-BE49-F238E27FC236}">
                <a16:creationId xmlns:a16="http://schemas.microsoft.com/office/drawing/2014/main" id="{A470B9D3-295E-4F3E-83C8-FEE74412D26F}"/>
              </a:ext>
            </a:extLst>
          </p:cNvPr>
          <p:cNvGrpSpPr>
            <a:grpSpLocks/>
          </p:cNvGrpSpPr>
          <p:nvPr/>
        </p:nvGrpSpPr>
        <p:grpSpPr bwMode="auto">
          <a:xfrm>
            <a:off x="576263" y="5265738"/>
            <a:ext cx="5580062" cy="538162"/>
            <a:chOff x="6119443" y="3778155"/>
            <a:chExt cx="5580184" cy="538702"/>
          </a:xfrm>
        </p:grpSpPr>
        <p:sp>
          <p:nvSpPr>
            <p:cNvPr id="23" name="矩形 22">
              <a:extLst>
                <a:ext uri="{FF2B5EF4-FFF2-40B4-BE49-F238E27FC236}">
                  <a16:creationId xmlns:a16="http://schemas.microsoft.com/office/drawing/2014/main" id="{32F1BAA0-B1E3-42F2-9688-856F2BD3C4A4}"/>
                </a:ext>
              </a:extLst>
            </p:cNvPr>
            <p:cNvSpPr/>
            <p:nvPr/>
          </p:nvSpPr>
          <p:spPr>
            <a:xfrm>
              <a:off x="6119443" y="3778155"/>
              <a:ext cx="1174776" cy="527579"/>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第四节</a:t>
              </a:r>
            </a:p>
          </p:txBody>
        </p:sp>
        <p:sp>
          <p:nvSpPr>
            <p:cNvPr id="24" name="文本框 2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 action="ppaction://noaction"/>
              <a:extLst>
                <a:ext uri="{FF2B5EF4-FFF2-40B4-BE49-F238E27FC236}">
                  <a16:creationId xmlns:a16="http://schemas.microsoft.com/office/drawing/2014/main" id="{4A720BAC-2AA1-4471-806F-A8BC36081C57}"/>
                </a:ext>
              </a:extLst>
            </p:cNvPr>
            <p:cNvSpPr txBox="1"/>
            <p:nvPr/>
          </p:nvSpPr>
          <p:spPr>
            <a:xfrm>
              <a:off x="7481548" y="3792456"/>
              <a:ext cx="4218079" cy="524401"/>
            </a:xfrm>
            <a:prstGeom prst="rect">
              <a:avLst/>
            </a:prstGeom>
            <a:noFill/>
          </p:spPr>
          <p:txBody>
            <a:bodyPr>
              <a:spAutoFit/>
            </a:bodyPr>
            <a:lstStyle/>
            <a:p>
              <a:pPr algn="just" eaLnBrk="1" fontAlgn="auto" hangingPunct="1">
                <a:spcBef>
                  <a:spcPts val="0"/>
                </a:spcBef>
                <a:spcAft>
                  <a:spcPts val="0"/>
                </a:spcAft>
                <a:defRPr/>
              </a:pPr>
              <a:r>
                <a:rPr lang="zh-CN" altLang="en-US" sz="2800" b="1" kern="0" dirty="0">
                  <a:solidFill>
                    <a:srgbClr val="404040"/>
                  </a:solidFill>
                  <a:latin typeface="微软雅黑" panose="020B0503020204020204" charset="-122"/>
                  <a:ea typeface="+mn-ea"/>
                </a:rPr>
                <a:t>全面从严治党</a:t>
              </a:r>
            </a:p>
          </p:txBody>
        </p:sp>
      </p:grpSp>
      <p:sp>
        <p:nvSpPr>
          <p:cNvPr id="25" name="文本框 24">
            <a:extLst>
              <a:ext uri="{FF2B5EF4-FFF2-40B4-BE49-F238E27FC236}">
                <a16:creationId xmlns:a16="http://schemas.microsoft.com/office/drawing/2014/main" id="{BB847E10-AF38-4C46-BAAE-9817203A2A7A}"/>
              </a:ext>
            </a:extLst>
          </p:cNvPr>
          <p:cNvSpPr txBox="1"/>
          <p:nvPr/>
        </p:nvSpPr>
        <p:spPr>
          <a:xfrm>
            <a:off x="1322306" y="401985"/>
            <a:ext cx="3632056" cy="646331"/>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3600" b="1" dirty="0">
                <a:solidFill>
                  <a:srgbClr val="A50021"/>
                </a:solidFill>
                <a:effectLst>
                  <a:outerShdw blurRad="38100" dist="38100" dir="2700000" algn="tl">
                    <a:srgbClr val="000000">
                      <a:alpha val="43137"/>
                    </a:srgbClr>
                  </a:outerShdw>
                </a:effectLst>
                <a:latin typeface="Arial"/>
                <a:ea typeface="微软雅黑"/>
              </a:rPr>
              <a:t>第十一章</a:t>
            </a:r>
          </a:p>
        </p:txBody>
      </p:sp>
      <p:sp>
        <p:nvSpPr>
          <p:cNvPr id="26" name="文本框 25">
            <a:extLst>
              <a:ext uri="{FF2B5EF4-FFF2-40B4-BE49-F238E27FC236}">
                <a16:creationId xmlns:a16="http://schemas.microsoft.com/office/drawing/2014/main" id="{71E2BC7A-1D95-49F6-BE5D-56ADBD46D243}"/>
              </a:ext>
            </a:extLst>
          </p:cNvPr>
          <p:cNvSpPr txBox="1"/>
          <p:nvPr/>
        </p:nvSpPr>
        <p:spPr>
          <a:xfrm>
            <a:off x="4840809" y="357326"/>
            <a:ext cx="5419858" cy="674095"/>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defTabSz="457200" eaLnBrk="1" fontAlgn="auto" hangingPunct="1">
              <a:lnSpc>
                <a:spcPct val="114000"/>
              </a:lnSpc>
              <a:spcBef>
                <a:spcPts val="0"/>
              </a:spcBef>
              <a:spcAft>
                <a:spcPts val="0"/>
              </a:spcAft>
              <a:defRPr/>
            </a:pPr>
            <a:r>
              <a:rPr lang="zh-CN" altLang="en-US" sz="3600" b="1" dirty="0">
                <a:solidFill>
                  <a:srgbClr val="A50021"/>
                </a:solidFill>
                <a:latin typeface="Century Gothic" panose="020B0502020202020204" pitchFamily="34" charset="0"/>
                <a:ea typeface="微软雅黑"/>
              </a:rPr>
              <a:t>“四个全面”战略布局</a:t>
            </a:r>
          </a:p>
        </p:txBody>
      </p:sp>
    </p:spTree>
  </p:cSld>
  <p:clrMapOvr>
    <a:masterClrMapping/>
  </p:clrMapOvr>
  <p:transition spd="slow">
    <p:comb/>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D8E077F-5C8A-4AAA-A402-CD1E58D47A6A}"/>
              </a:ext>
            </a:extLst>
          </p:cNvPr>
          <p:cNvPicPr>
            <a:picLocks noChangeAspect="1"/>
          </p:cNvPicPr>
          <p:nvPr/>
        </p:nvPicPr>
        <p:blipFill>
          <a:blip r:embed="rId2"/>
          <a:stretch>
            <a:fillRect/>
          </a:stretch>
        </p:blipFill>
        <p:spPr>
          <a:xfrm>
            <a:off x="5030844" y="53789"/>
            <a:ext cx="5919393" cy="6858000"/>
          </a:xfrm>
          <a:prstGeom prst="rect">
            <a:avLst/>
          </a:prstGeom>
        </p:spPr>
      </p:pic>
      <p:pic>
        <p:nvPicPr>
          <p:cNvPr id="7" name="图片 6">
            <a:extLst>
              <a:ext uri="{FF2B5EF4-FFF2-40B4-BE49-F238E27FC236}">
                <a16:creationId xmlns:a16="http://schemas.microsoft.com/office/drawing/2014/main" id="{AFF5C479-DAC6-480C-A40D-8E2D0147911C}"/>
              </a:ext>
            </a:extLst>
          </p:cNvPr>
          <p:cNvPicPr>
            <a:picLocks noChangeAspect="1"/>
          </p:cNvPicPr>
          <p:nvPr/>
        </p:nvPicPr>
        <p:blipFill>
          <a:blip r:embed="rId3"/>
          <a:stretch>
            <a:fillRect/>
          </a:stretch>
        </p:blipFill>
        <p:spPr>
          <a:xfrm>
            <a:off x="-91328" y="262871"/>
            <a:ext cx="4629150" cy="714375"/>
          </a:xfrm>
          <a:prstGeom prst="rect">
            <a:avLst/>
          </a:prstGeom>
        </p:spPr>
      </p:pic>
    </p:spTree>
    <p:extLst>
      <p:ext uri="{BB962C8B-B14F-4D97-AF65-F5344CB8AC3E}">
        <p14:creationId xmlns:p14="http://schemas.microsoft.com/office/powerpoint/2010/main" val="185644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261E1-FE91-402F-B7AB-2B44356E3AC1}"/>
              </a:ext>
            </a:extLst>
          </p:cNvPr>
          <p:cNvSpPr>
            <a:spLocks noGrp="1"/>
          </p:cNvSpPr>
          <p:nvPr>
            <p:ph type="title"/>
          </p:nvPr>
        </p:nvSpPr>
        <p:spPr/>
        <p:txBody>
          <a:bodyPr>
            <a:normAutofit/>
          </a:bodyPr>
          <a:lstStyle/>
          <a:p>
            <a:pPr algn="ctr"/>
            <a:r>
              <a:rPr lang="zh-CN" altLang="zh-CN" sz="3600" b="1" kern="100" dirty="0">
                <a:effectLst/>
                <a:ea typeface="黑体" panose="02010609060101010101" pitchFamily="49" charset="-122"/>
                <a:cs typeface="Times New Roman" panose="02020603050405020304" pitchFamily="18" charset="0"/>
              </a:rPr>
              <a:t>重点</a:t>
            </a:r>
            <a:endParaRPr lang="zh-CN" altLang="en-US" sz="3600" dirty="0"/>
          </a:p>
        </p:txBody>
      </p:sp>
      <p:graphicFrame>
        <p:nvGraphicFramePr>
          <p:cNvPr id="4" name="内容占位符 3">
            <a:extLst>
              <a:ext uri="{FF2B5EF4-FFF2-40B4-BE49-F238E27FC236}">
                <a16:creationId xmlns:a16="http://schemas.microsoft.com/office/drawing/2014/main" id="{A31F5BB4-ADAD-4955-9D15-022DF63FA632}"/>
              </a:ext>
            </a:extLst>
          </p:cNvPr>
          <p:cNvGraphicFramePr>
            <a:graphicFrameLocks noGrp="1"/>
          </p:cNvGraphicFramePr>
          <p:nvPr>
            <p:ph idx="1"/>
            <p:extLst>
              <p:ext uri="{D42A27DB-BD31-4B8C-83A1-F6EECF244321}">
                <p14:modId xmlns:p14="http://schemas.microsoft.com/office/powerpoint/2010/main" val="3060066255"/>
              </p:ext>
            </p:extLst>
          </p:nvPr>
        </p:nvGraphicFramePr>
        <p:xfrm>
          <a:off x="3394634" y="2573030"/>
          <a:ext cx="6692153" cy="2791778"/>
        </p:xfrm>
        <a:graphic>
          <a:graphicData uri="http://schemas.openxmlformats.org/drawingml/2006/table">
            <a:tbl>
              <a:tblPr/>
              <a:tblGrid>
                <a:gridCol w="6692153">
                  <a:extLst>
                    <a:ext uri="{9D8B030D-6E8A-4147-A177-3AD203B41FA5}">
                      <a16:colId xmlns:a16="http://schemas.microsoft.com/office/drawing/2014/main" val="52017050"/>
                    </a:ext>
                  </a:extLst>
                </a:gridCol>
              </a:tblGrid>
              <a:tr h="0">
                <a:tc>
                  <a:txBody>
                    <a:bodyPr/>
                    <a:lstStyle/>
                    <a:p>
                      <a:pPr indent="304800" algn="just">
                        <a:lnSpc>
                          <a:spcPct val="150000"/>
                        </a:lnSpc>
                      </a:pPr>
                      <a:r>
                        <a:rPr lang="en-US" sz="2800" b="1" kern="100" dirty="0">
                          <a:effectLst/>
                          <a:latin typeface="楷体_GB2312"/>
                          <a:ea typeface="宋体" panose="02010600030101010101" pitchFamily="2" charset="-122"/>
                          <a:cs typeface="Times New Roman" panose="02020603050405020304" pitchFamily="18" charset="0"/>
                        </a:rPr>
                        <a:t>1.</a:t>
                      </a:r>
                      <a:r>
                        <a:rPr lang="zh-CN" sz="2800" b="1" kern="100" dirty="0">
                          <a:effectLst/>
                          <a:latin typeface="宋体" panose="02010600030101010101" pitchFamily="2" charset="-122"/>
                          <a:ea typeface="楷体_GB2312"/>
                          <a:cs typeface="Times New Roman" panose="02020603050405020304" pitchFamily="18" charset="0"/>
                        </a:rPr>
                        <a:t>全面深化改革的总目标</a:t>
                      </a:r>
                      <a:endParaRPr lang="zh-CN" sz="28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lnSpc>
                          <a:spcPct val="150000"/>
                        </a:lnSpc>
                      </a:pPr>
                      <a:r>
                        <a:rPr lang="en-US" sz="2800" b="1" kern="100" dirty="0">
                          <a:effectLst/>
                          <a:latin typeface="楷体_GB2312"/>
                          <a:ea typeface="宋体" panose="02010600030101010101" pitchFamily="2" charset="-122"/>
                          <a:cs typeface="Times New Roman" panose="02020603050405020304" pitchFamily="18" charset="0"/>
                        </a:rPr>
                        <a:t>2.</a:t>
                      </a:r>
                      <a:r>
                        <a:rPr lang="zh-CN" sz="2800" b="1" kern="100" dirty="0">
                          <a:effectLst/>
                          <a:latin typeface="宋体" panose="02010600030101010101" pitchFamily="2" charset="-122"/>
                          <a:ea typeface="楷体_GB2312"/>
                          <a:cs typeface="Times New Roman" panose="02020603050405020304" pitchFamily="18" charset="0"/>
                        </a:rPr>
                        <a:t>走中国特色社会主义法治道路</a:t>
                      </a:r>
                      <a:endParaRPr lang="zh-CN" sz="28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lang="en-US" sz="2800" b="1" kern="100" dirty="0">
                          <a:effectLst/>
                          <a:latin typeface="楷体_GB2312"/>
                          <a:ea typeface="宋体" panose="02010600030101010101" pitchFamily="2" charset="-122"/>
                          <a:cs typeface="Times New Roman" panose="02020603050405020304" pitchFamily="18" charset="0"/>
                        </a:rPr>
                        <a:t>3.</a:t>
                      </a:r>
                      <a:r>
                        <a:rPr lang="zh-CN" sz="2800" b="1" kern="100" dirty="0">
                          <a:effectLst/>
                          <a:latin typeface="宋体" panose="02010600030101010101" pitchFamily="2" charset="-122"/>
                          <a:ea typeface="楷体_GB2312"/>
                          <a:cs typeface="Times New Roman" panose="02020603050405020304" pitchFamily="18" charset="0"/>
                        </a:rPr>
                        <a:t>新时代党的建设总要求</a:t>
                      </a:r>
                      <a:endParaRPr lang="en-US" altLang="zh-CN" sz="2800" b="1" kern="100" dirty="0">
                        <a:effectLst/>
                        <a:latin typeface="宋体" panose="02010600030101010101" pitchFamily="2" charset="-122"/>
                        <a:ea typeface="楷体_GB2312"/>
                        <a:cs typeface="Times New Roman" panose="02020603050405020304" pitchFamily="18" charset="0"/>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cap="none" normalizeH="0" baseline="0" dirty="0">
                          <a:ln>
                            <a:noFill/>
                          </a:ln>
                          <a:solidFill>
                            <a:schemeClr val="tx1"/>
                          </a:solidFill>
                          <a:effectLst/>
                          <a:latin typeface="Arial" panose="020B0604020202020204" pitchFamily="34" charset="0"/>
                          <a:ea typeface="楷体_GB2312"/>
                          <a:cs typeface="Times New Roman" panose="02020603050405020304" pitchFamily="18" charset="0"/>
                        </a:rPr>
                        <a:t>4.</a:t>
                      </a:r>
                      <a:r>
                        <a:rPr kumimoji="0" lang="en-US" altLang="zh-CN" sz="2800" b="1" i="0" u="none" strike="noStrike" cap="none" normalizeH="0" baseline="0" dirty="0">
                          <a:ln>
                            <a:noFill/>
                          </a:ln>
                          <a:solidFill>
                            <a:schemeClr val="tx1"/>
                          </a:solidFill>
                          <a:effectLst/>
                          <a:latin typeface="宋体" panose="02010600030101010101" pitchFamily="2" charset="-122"/>
                          <a:ea typeface="楷体_GB2312"/>
                          <a:cs typeface="Times New Roman" panose="02020603050405020304" pitchFamily="18" charset="0"/>
                        </a:rPr>
                        <a:t>“</a:t>
                      </a:r>
                      <a:r>
                        <a:rPr kumimoji="0" lang="zh-CN" altLang="en-US" sz="2800" b="1" i="0" u="none" strike="noStrike" cap="none" normalizeH="0" baseline="0" dirty="0">
                          <a:ln>
                            <a:noFill/>
                          </a:ln>
                          <a:solidFill>
                            <a:schemeClr val="tx1"/>
                          </a:solidFill>
                          <a:effectLst/>
                          <a:latin typeface="Arial" panose="020B0604020202020204" pitchFamily="34" charset="0"/>
                          <a:ea typeface="楷体_GB2312"/>
                          <a:cs typeface="Times New Roman" panose="02020603050405020304" pitchFamily="18" charset="0"/>
                        </a:rPr>
                        <a:t>四个全面</a:t>
                      </a:r>
                      <a:r>
                        <a:rPr kumimoji="0" lang="zh-CN" altLang="en-US" sz="2800" b="1" i="0" u="none" strike="noStrike" cap="none" normalizeH="0" baseline="0" dirty="0">
                          <a:ln>
                            <a:noFill/>
                          </a:ln>
                          <a:solidFill>
                            <a:schemeClr val="tx1"/>
                          </a:solidFill>
                          <a:effectLst/>
                          <a:latin typeface="宋体" panose="02010600030101010101" pitchFamily="2" charset="-122"/>
                          <a:ea typeface="楷体_GB2312"/>
                          <a:cs typeface="Times New Roman" panose="02020603050405020304" pitchFamily="18" charset="0"/>
                        </a:rPr>
                        <a:t>”</a:t>
                      </a:r>
                      <a:r>
                        <a:rPr kumimoji="0" lang="zh-CN" altLang="en-US" sz="2800" b="1" i="0" u="none" strike="noStrike" cap="none" normalizeH="0" baseline="0" dirty="0">
                          <a:ln>
                            <a:noFill/>
                          </a:ln>
                          <a:solidFill>
                            <a:schemeClr val="tx1"/>
                          </a:solidFill>
                          <a:effectLst/>
                          <a:latin typeface="Arial" panose="020B0604020202020204" pitchFamily="34" charset="0"/>
                          <a:ea typeface="楷体_GB2312"/>
                          <a:cs typeface="Times New Roman" panose="02020603050405020304" pitchFamily="18" charset="0"/>
                        </a:rPr>
                        <a:t>之间的逻辑关系</a:t>
                      </a:r>
                      <a:r>
                        <a:rPr kumimoji="0" lang="zh-CN" altLang="en-US" sz="2800" b="1" i="0" u="none" strike="noStrike" cap="none" normalizeH="0" baseline="0" dirty="0">
                          <a:ln>
                            <a:noFill/>
                          </a:ln>
                          <a:solidFill>
                            <a:schemeClr val="tx1"/>
                          </a:solidFill>
                          <a:effectLst/>
                          <a:latin typeface="Arial" panose="020B0604020202020204" pitchFamily="34" charset="0"/>
                        </a:rPr>
                        <a:t> </a:t>
                      </a:r>
                    </a:p>
                    <a:p>
                      <a:pPr indent="304800" algn="just">
                        <a:lnSpc>
                          <a:spcPct val="150000"/>
                        </a:lnSpc>
                      </a:pPr>
                      <a:endParaRPr lang="zh-CN" sz="12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14300" marR="114300" marT="0" marB="0">
                    <a:lnL>
                      <a:noFill/>
                    </a:lnL>
                    <a:lnR>
                      <a:noFill/>
                    </a:lnR>
                    <a:lnT>
                      <a:noFill/>
                    </a:lnT>
                    <a:lnB>
                      <a:noFill/>
                    </a:lnB>
                  </a:tcPr>
                </a:tc>
                <a:extLst>
                  <a:ext uri="{0D108BD9-81ED-4DB2-BD59-A6C34878D82A}">
                    <a16:rowId xmlns:a16="http://schemas.microsoft.com/office/drawing/2014/main" val="3204080854"/>
                  </a:ext>
                </a:extLst>
              </a:tr>
            </a:tbl>
          </a:graphicData>
        </a:graphic>
      </p:graphicFrame>
    </p:spTree>
    <p:extLst>
      <p:ext uri="{BB962C8B-B14F-4D97-AF65-F5344CB8AC3E}">
        <p14:creationId xmlns:p14="http://schemas.microsoft.com/office/powerpoint/2010/main" val="3909505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4">
            <a:extLst>
              <a:ext uri="{FF2B5EF4-FFF2-40B4-BE49-F238E27FC236}">
                <a16:creationId xmlns:a16="http://schemas.microsoft.com/office/drawing/2014/main" id="{9AFE644F-391D-4D62-BA31-AC9372E37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7437"/>
          <a:stretch>
            <a:fillRect/>
          </a:stretch>
        </p:blipFill>
        <p:spPr bwMode="auto">
          <a:xfrm>
            <a:off x="905770" y="860612"/>
            <a:ext cx="4377430" cy="476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021EC528-A915-46BE-9E36-CD1BE39716FC}"/>
              </a:ext>
            </a:extLst>
          </p:cNvPr>
          <p:cNvSpPr/>
          <p:nvPr/>
        </p:nvSpPr>
        <p:spPr>
          <a:xfrm>
            <a:off x="396875" y="403225"/>
            <a:ext cx="11304588" cy="6051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a:extLst>
              <a:ext uri="{FF2B5EF4-FFF2-40B4-BE49-F238E27FC236}">
                <a16:creationId xmlns:a16="http://schemas.microsoft.com/office/drawing/2014/main" id="{C2BA3F3D-622B-45E0-81E5-F9CD845FB569}"/>
              </a:ext>
            </a:extLst>
          </p:cNvPr>
          <p:cNvSpPr txBox="1">
            <a:spLocks noChangeArrowheads="1"/>
          </p:cNvSpPr>
          <p:nvPr/>
        </p:nvSpPr>
        <p:spPr bwMode="auto">
          <a:xfrm>
            <a:off x="5641975" y="1858963"/>
            <a:ext cx="5880100" cy="3889375"/>
          </a:xfrm>
          <a:prstGeom prst="rect">
            <a:avLst/>
          </a:prstGeom>
          <a:noFill/>
          <a:ln>
            <a:noFill/>
          </a:ln>
        </p:spPr>
        <p:txBody>
          <a:bodyPr>
            <a:spAutoFit/>
          </a:bodyPr>
          <a:lstStyle>
            <a:lvl1pPr marL="457200" indent="-457200"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ts val="1400"/>
              </a:spcBef>
              <a:buFont typeface="Arial" panose="020B0604020202020204" pitchFamily="34" charset="0"/>
              <a:buAutoNum type="arabicPeriod"/>
              <a:defRPr/>
            </a:pPr>
            <a:r>
              <a:rPr lang="zh-CN" altLang="en-US" sz="2400" b="1" dirty="0">
                <a:solidFill>
                  <a:srgbClr val="FF0000"/>
                </a:solidFill>
                <a:latin typeface="微软雅黑" panose="020B0503020204020204" pitchFamily="34" charset="-122"/>
              </a:rPr>
              <a:t>如何理解新的“四个全面”战略布局的深刻内涵</a:t>
            </a:r>
            <a:r>
              <a:rPr lang="zh-CN" altLang="en-US" sz="2400" dirty="0">
                <a:solidFill>
                  <a:srgbClr val="000000"/>
                </a:solidFill>
                <a:cs typeface="+mn-ea"/>
                <a:sym typeface="+mn-lt"/>
              </a:rPr>
              <a:t>？</a:t>
            </a:r>
          </a:p>
          <a:p>
            <a:pPr algn="just">
              <a:lnSpc>
                <a:spcPct val="150000"/>
              </a:lnSpc>
              <a:spcBef>
                <a:spcPts val="1400"/>
              </a:spcBef>
              <a:buFont typeface="Arial" panose="020B0604020202020204" pitchFamily="34" charset="0"/>
              <a:buAutoNum type="arabicPeriod"/>
              <a:defRPr/>
            </a:pPr>
            <a:r>
              <a:rPr lang="zh-CN" altLang="en-US" sz="2400" b="1" dirty="0">
                <a:solidFill>
                  <a:srgbClr val="FF0000"/>
                </a:solidFill>
                <a:latin typeface="微软雅黑" panose="020B0503020204020204" pitchFamily="34" charset="-122"/>
                <a:sym typeface="+mn-lt"/>
              </a:rPr>
              <a:t>如何理解全面深化改革的总目标？</a:t>
            </a:r>
          </a:p>
          <a:p>
            <a:pPr algn="just">
              <a:lnSpc>
                <a:spcPct val="150000"/>
              </a:lnSpc>
              <a:spcBef>
                <a:spcPts val="1400"/>
              </a:spcBef>
              <a:buFont typeface="Arial" panose="020B0604020202020204" pitchFamily="34" charset="0"/>
              <a:buAutoNum type="arabicPeriod"/>
              <a:defRPr/>
            </a:pPr>
            <a:r>
              <a:rPr lang="zh-CN" altLang="en-US" sz="2400" b="1" dirty="0">
                <a:solidFill>
                  <a:srgbClr val="FF0000"/>
                </a:solidFill>
                <a:latin typeface="微软雅黑" panose="020B0503020204020204" pitchFamily="34" charset="-122"/>
                <a:sym typeface="+mn-lt"/>
              </a:rPr>
              <a:t>如何正确理解坚持党的领导、人民当家作主和依法治国的有机统一？</a:t>
            </a:r>
          </a:p>
          <a:p>
            <a:pPr algn="just">
              <a:lnSpc>
                <a:spcPct val="150000"/>
              </a:lnSpc>
              <a:spcBef>
                <a:spcPts val="1400"/>
              </a:spcBef>
              <a:buFont typeface="Arial" panose="020B0604020202020204" pitchFamily="34" charset="0"/>
              <a:buAutoNum type="arabicPeriod"/>
              <a:defRPr/>
            </a:pPr>
            <a:r>
              <a:rPr lang="zh-CN" altLang="en-US" sz="2400" b="1" dirty="0">
                <a:solidFill>
                  <a:srgbClr val="FF0000"/>
                </a:solidFill>
                <a:latin typeface="微软雅黑" panose="020B0503020204020204" pitchFamily="34" charset="-122"/>
                <a:sym typeface="+mn-lt"/>
              </a:rPr>
              <a:t>如何理解新时代党的建设总要求？</a:t>
            </a:r>
          </a:p>
        </p:txBody>
      </p:sp>
      <p:sp>
        <p:nvSpPr>
          <p:cNvPr id="22" name="文本框 21">
            <a:extLst>
              <a:ext uri="{FF2B5EF4-FFF2-40B4-BE49-F238E27FC236}">
                <a16:creationId xmlns:a16="http://schemas.microsoft.com/office/drawing/2014/main" id="{E376140E-2AC2-43E5-8656-432321C37229}"/>
              </a:ext>
            </a:extLst>
          </p:cNvPr>
          <p:cNvSpPr txBox="1"/>
          <p:nvPr/>
        </p:nvSpPr>
        <p:spPr>
          <a:xfrm>
            <a:off x="7337361" y="700087"/>
            <a:ext cx="3121152" cy="862013"/>
          </a:xfrm>
          <a:prstGeom prst="rect">
            <a:avLst/>
          </a:prstGeom>
          <a:noFill/>
        </p:spPr>
        <p:txBody>
          <a:bodyPr>
            <a:spAutoFit/>
          </a:bodyPr>
          <a:lstStyle/>
          <a:p>
            <a:pPr algn="ctr" defTabSz="457200">
              <a:defRPr/>
            </a:pPr>
            <a:r>
              <a:rPr lang="zh-CN" altLang="en-US"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rPr>
              <a:t>思 考 题</a:t>
            </a:r>
            <a:endParaRPr lang="en-US" altLang="zh-CN"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endParaRPr>
          </a:p>
        </p:txBody>
      </p:sp>
      <p:pic>
        <p:nvPicPr>
          <p:cNvPr id="160774" name="图片 5">
            <a:extLst>
              <a:ext uri="{FF2B5EF4-FFF2-40B4-BE49-F238E27FC236}">
                <a16:creationId xmlns:a16="http://schemas.microsoft.com/office/drawing/2014/main" id="{5C4DA40A-7C03-4138-8A7D-1669ED61CE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1875" y="169863"/>
            <a:ext cx="60325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圆角 6">
            <a:extLst>
              <a:ext uri="{FF2B5EF4-FFF2-40B4-BE49-F238E27FC236}">
                <a16:creationId xmlns:a16="http://schemas.microsoft.com/office/drawing/2014/main" id="{4F8FB33B-9120-43EF-B244-60BE0E771FC8}"/>
              </a:ext>
            </a:extLst>
          </p:cNvPr>
          <p:cNvSpPr/>
          <p:nvPr/>
        </p:nvSpPr>
        <p:spPr bwMode="auto">
          <a:xfrm>
            <a:off x="10814050" y="60325"/>
            <a:ext cx="1246188" cy="846138"/>
          </a:xfrm>
          <a:prstGeom prst="roundRect">
            <a:avLst/>
          </a:prstGeom>
          <a:solidFill>
            <a:schemeClr val="bg1"/>
          </a:solidFill>
          <a:ln>
            <a:noFill/>
          </a:ln>
        </p:spPr>
        <p:txBody>
          <a:bodyPr lIns="91416" tIns="45708" rIns="91416" bIns="45708"/>
          <a:lstStyle/>
          <a:p>
            <a:pPr>
              <a:defRPr/>
            </a:pPr>
            <a:endParaRPr lang="zh-CN" altLang="en-US" sz="2400">
              <a:solidFill>
                <a:schemeClr val="tx1">
                  <a:lumMod val="50000"/>
                  <a:lumOff val="50000"/>
                </a:schemeClr>
              </a:soli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3">
            <a:extLst>
              <a:ext uri="{FF2B5EF4-FFF2-40B4-BE49-F238E27FC236}">
                <a16:creationId xmlns:a16="http://schemas.microsoft.com/office/drawing/2014/main" id="{9D741A7F-4DED-4D36-81D0-E7BE59D49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9413" y="4097338"/>
            <a:ext cx="6329362" cy="16049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483" name="图片 10">
            <a:extLst>
              <a:ext uri="{FF2B5EF4-FFF2-40B4-BE49-F238E27FC236}">
                <a16:creationId xmlns:a16="http://schemas.microsoft.com/office/drawing/2014/main" id="{11FF850B-4EF7-47F7-A028-A0BC6669F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88" b="569"/>
          <a:stretch>
            <a:fillRect/>
          </a:stretch>
        </p:blipFill>
        <p:spPr bwMode="auto">
          <a:xfrm>
            <a:off x="1524001" y="-26988"/>
            <a:ext cx="1482725"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hlinkClick r:id="rId4" action="ppaction://hlinksldjump"/>
            <a:extLst>
              <a:ext uri="{FF2B5EF4-FFF2-40B4-BE49-F238E27FC236}">
                <a16:creationId xmlns:a16="http://schemas.microsoft.com/office/drawing/2014/main" id="{DA26150E-9ABB-4B72-B7D1-76E0A7E59313}"/>
              </a:ext>
            </a:extLst>
          </p:cNvPr>
          <p:cNvSpPr txBox="1"/>
          <p:nvPr/>
        </p:nvSpPr>
        <p:spPr>
          <a:xfrm>
            <a:off x="6536701" y="4222702"/>
            <a:ext cx="3626287" cy="461665"/>
          </a:xfrm>
          <a:prstGeom prst="rect">
            <a:avLst/>
          </a:prstGeom>
          <a:noFill/>
        </p:spPr>
        <p:txBody>
          <a:bodyPr>
            <a:spAutoFit/>
            <a:scene3d>
              <a:camera prst="orthographicFront"/>
              <a:lightRig rig="threePt" dir="t"/>
            </a:scene3d>
            <a:sp3d contourW="12700"/>
          </a:bodyPr>
          <a:lstStyle/>
          <a:p>
            <a:pPr algn="just">
              <a:defRPr/>
            </a:pPr>
            <a:r>
              <a:rPr lang="zh-CN" altLang="en-US" sz="2400" b="1" dirty="0">
                <a:solidFill>
                  <a:schemeClr val="tx1">
                    <a:lumMod val="75000"/>
                    <a:lumOff val="25000"/>
                  </a:schemeClr>
                </a:solidFill>
                <a:latin typeface="+mn-ea"/>
              </a:rPr>
              <a:t>坚持走中国特色强军之路</a:t>
            </a:r>
          </a:p>
        </p:txBody>
      </p:sp>
      <p:sp>
        <p:nvSpPr>
          <p:cNvPr id="16" name="文本框 15">
            <a:hlinkClick r:id="rId5" action="ppaction://hlinksldjump"/>
            <a:extLst>
              <a:ext uri="{FF2B5EF4-FFF2-40B4-BE49-F238E27FC236}">
                <a16:creationId xmlns:a16="http://schemas.microsoft.com/office/drawing/2014/main" id="{70DDEF18-64FE-4710-92CB-5FDC0A03F79F}"/>
              </a:ext>
            </a:extLst>
          </p:cNvPr>
          <p:cNvSpPr txBox="1"/>
          <p:nvPr/>
        </p:nvSpPr>
        <p:spPr>
          <a:xfrm>
            <a:off x="6637523" y="5019719"/>
            <a:ext cx="3425359" cy="461665"/>
          </a:xfrm>
          <a:prstGeom prst="rect">
            <a:avLst/>
          </a:prstGeom>
          <a:noFill/>
        </p:spPr>
        <p:txBody>
          <a:bodyPr>
            <a:spAutoFit/>
            <a:scene3d>
              <a:camera prst="orthographicFront"/>
              <a:lightRig rig="threePt" dir="t"/>
            </a:scene3d>
            <a:sp3d contourW="12700"/>
          </a:bodyPr>
          <a:lstStyle/>
          <a:p>
            <a:pPr algn="just">
              <a:defRPr/>
            </a:pPr>
            <a:r>
              <a:rPr lang="zh-CN" altLang="en-US" sz="2400" b="1" dirty="0">
                <a:solidFill>
                  <a:schemeClr val="tx1">
                    <a:lumMod val="75000"/>
                    <a:lumOff val="25000"/>
                  </a:schemeClr>
                </a:solidFill>
                <a:latin typeface="+mn-ea"/>
              </a:rPr>
              <a:t>推动军民融合深度发展</a:t>
            </a:r>
          </a:p>
        </p:txBody>
      </p:sp>
      <p:sp>
        <p:nvSpPr>
          <p:cNvPr id="20" name="文本框 19">
            <a:hlinkClick r:id="rId4" action="ppaction://hlinksldjump"/>
            <a:extLst>
              <a:ext uri="{FF2B5EF4-FFF2-40B4-BE49-F238E27FC236}">
                <a16:creationId xmlns:a16="http://schemas.microsoft.com/office/drawing/2014/main" id="{B22D4C8D-B851-4D5A-B6E1-CA182F36A02B}"/>
              </a:ext>
            </a:extLst>
          </p:cNvPr>
          <p:cNvSpPr txBox="1"/>
          <p:nvPr/>
        </p:nvSpPr>
        <p:spPr>
          <a:xfrm>
            <a:off x="5396817" y="4222702"/>
            <a:ext cx="1694548" cy="461665"/>
          </a:xfrm>
          <a:prstGeom prst="rect">
            <a:avLst/>
          </a:prstGeom>
          <a:noFill/>
        </p:spPr>
        <p:txBody>
          <a:bodyPr>
            <a:spAutoFit/>
            <a:scene3d>
              <a:camera prst="orthographicFront"/>
              <a:lightRig rig="threePt" dir="t"/>
            </a:scene3d>
            <a:sp3d contourW="12700"/>
          </a:bodyPr>
          <a:lstStyle/>
          <a:p>
            <a:pPr>
              <a:defRPr/>
            </a:pPr>
            <a:r>
              <a:rPr lang="zh-CN" altLang="en-US" sz="2400" b="1" dirty="0">
                <a:solidFill>
                  <a:srgbClr val="C00000"/>
                </a:solidFill>
                <a:latin typeface="+mn-ea"/>
              </a:rPr>
              <a:t>第一节</a:t>
            </a:r>
            <a:endParaRPr lang="zh-CN" altLang="en-US" sz="2400" b="1" dirty="0">
              <a:solidFill>
                <a:schemeClr val="tx1">
                  <a:lumMod val="75000"/>
                  <a:lumOff val="25000"/>
                </a:schemeClr>
              </a:solidFill>
              <a:latin typeface="+mn-ea"/>
            </a:endParaRPr>
          </a:p>
        </p:txBody>
      </p:sp>
      <p:sp>
        <p:nvSpPr>
          <p:cNvPr id="22" name="文本框 21">
            <a:hlinkClick r:id="rId5" action="ppaction://hlinksldjump"/>
            <a:extLst>
              <a:ext uri="{FF2B5EF4-FFF2-40B4-BE49-F238E27FC236}">
                <a16:creationId xmlns:a16="http://schemas.microsoft.com/office/drawing/2014/main" id="{7A756C4F-CB85-4BD0-9017-A6BA4853AB29}"/>
              </a:ext>
            </a:extLst>
          </p:cNvPr>
          <p:cNvSpPr txBox="1"/>
          <p:nvPr/>
        </p:nvSpPr>
        <p:spPr>
          <a:xfrm>
            <a:off x="5498417" y="5019719"/>
            <a:ext cx="1383030" cy="461665"/>
          </a:xfrm>
          <a:prstGeom prst="rect">
            <a:avLst/>
          </a:prstGeom>
          <a:noFill/>
        </p:spPr>
        <p:txBody>
          <a:bodyPr>
            <a:spAutoFit/>
            <a:scene3d>
              <a:camera prst="orthographicFront"/>
              <a:lightRig rig="threePt" dir="t"/>
            </a:scene3d>
            <a:sp3d contourW="12700"/>
          </a:bodyPr>
          <a:lstStyle/>
          <a:p>
            <a:pPr marL="1076325" indent="-1076325" algn="just">
              <a:defRPr/>
            </a:pPr>
            <a:r>
              <a:rPr lang="zh-CN" altLang="en-US" sz="2400" b="1" dirty="0">
                <a:solidFill>
                  <a:srgbClr val="C00000"/>
                </a:solidFill>
                <a:latin typeface="+mn-ea"/>
              </a:rPr>
              <a:t>第二节</a:t>
            </a:r>
            <a:endParaRPr lang="zh-CN" altLang="en-US" sz="2400" b="1" dirty="0">
              <a:solidFill>
                <a:schemeClr val="tx1">
                  <a:lumMod val="75000"/>
                  <a:lumOff val="25000"/>
                </a:schemeClr>
              </a:solidFill>
              <a:latin typeface="+mn-ea"/>
            </a:endParaRPr>
          </a:p>
        </p:txBody>
      </p:sp>
      <p:sp>
        <p:nvSpPr>
          <p:cNvPr id="10" name="文本框 9">
            <a:extLst>
              <a:ext uri="{FF2B5EF4-FFF2-40B4-BE49-F238E27FC236}">
                <a16:creationId xmlns:a16="http://schemas.microsoft.com/office/drawing/2014/main" id="{BF972BA2-9784-4246-8288-BA9EFF96001B}"/>
              </a:ext>
            </a:extLst>
          </p:cNvPr>
          <p:cNvSpPr txBox="1"/>
          <p:nvPr/>
        </p:nvSpPr>
        <p:spPr>
          <a:xfrm>
            <a:off x="3806826" y="3019425"/>
            <a:ext cx="6670675" cy="554038"/>
          </a:xfrm>
          <a:prstGeom prst="rect">
            <a:avLst/>
          </a:prstGeom>
          <a:solidFill>
            <a:schemeClr val="accent4">
              <a:lumMod val="20000"/>
              <a:lumOff val="80000"/>
            </a:schemeClr>
          </a:solidFill>
        </p:spPr>
        <p:txBody>
          <a:bodyPr>
            <a:spAutoFit/>
          </a:bodyPr>
          <a:lstStyle/>
          <a:p>
            <a:pPr algn="ctr">
              <a:defRPr/>
            </a:pPr>
            <a:r>
              <a:rPr lang="zh-CN" altLang="en-US" sz="3000" b="1" dirty="0">
                <a:solidFill>
                  <a:srgbClr val="FF0000"/>
                </a:solidFill>
                <a:effectLst>
                  <a:outerShdw blurRad="38100" dist="38100" dir="2700000" algn="tl">
                    <a:srgbClr val="000000">
                      <a:alpha val="43137"/>
                    </a:srgbClr>
                  </a:outerShdw>
                </a:effectLst>
                <a:latin typeface="+mn-ea"/>
              </a:rPr>
              <a:t>第十二章  全面推进国防和军队现代化</a:t>
            </a:r>
            <a:endParaRPr lang="en-US" altLang="zh-CN" sz="3000" b="1" dirty="0">
              <a:solidFill>
                <a:srgbClr val="FF0000"/>
              </a:solidFill>
              <a:effectLst>
                <a:outerShdw blurRad="38100" dist="38100" dir="2700000" algn="tl">
                  <a:srgbClr val="000000">
                    <a:alpha val="43137"/>
                  </a:srgbClr>
                </a:outerShdw>
              </a:effectLst>
              <a:latin typeface="+mn-ea"/>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50B043D-5C88-4D3C-812D-106C7117BBE3}"/>
              </a:ext>
            </a:extLst>
          </p:cNvPr>
          <p:cNvPicPr>
            <a:picLocks noChangeAspect="1"/>
          </p:cNvPicPr>
          <p:nvPr/>
        </p:nvPicPr>
        <p:blipFill>
          <a:blip r:embed="rId2"/>
          <a:stretch>
            <a:fillRect/>
          </a:stretch>
        </p:blipFill>
        <p:spPr>
          <a:xfrm>
            <a:off x="506320" y="1192772"/>
            <a:ext cx="4019550" cy="695325"/>
          </a:xfrm>
          <a:prstGeom prst="rect">
            <a:avLst/>
          </a:prstGeom>
        </p:spPr>
      </p:pic>
      <p:pic>
        <p:nvPicPr>
          <p:cNvPr id="9" name="图片 8">
            <a:extLst>
              <a:ext uri="{FF2B5EF4-FFF2-40B4-BE49-F238E27FC236}">
                <a16:creationId xmlns:a16="http://schemas.microsoft.com/office/drawing/2014/main" id="{2FA08ECE-9C9B-483B-A63D-787F1B98F627}"/>
              </a:ext>
            </a:extLst>
          </p:cNvPr>
          <p:cNvPicPr>
            <a:picLocks noChangeAspect="1"/>
          </p:cNvPicPr>
          <p:nvPr/>
        </p:nvPicPr>
        <p:blipFill>
          <a:blip r:embed="rId3"/>
          <a:stretch>
            <a:fillRect/>
          </a:stretch>
        </p:blipFill>
        <p:spPr>
          <a:xfrm>
            <a:off x="2434571" y="1955893"/>
            <a:ext cx="8410575" cy="4010025"/>
          </a:xfrm>
          <a:prstGeom prst="rect">
            <a:avLst/>
          </a:prstGeom>
        </p:spPr>
      </p:pic>
    </p:spTree>
    <p:extLst>
      <p:ext uri="{BB962C8B-B14F-4D97-AF65-F5344CB8AC3E}">
        <p14:creationId xmlns:p14="http://schemas.microsoft.com/office/powerpoint/2010/main" val="2723209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DA712-A20F-4080-9029-57F88A4A8882}"/>
              </a:ext>
            </a:extLst>
          </p:cNvPr>
          <p:cNvSpPr>
            <a:spLocks noGrp="1"/>
          </p:cNvSpPr>
          <p:nvPr>
            <p:ph type="title"/>
          </p:nvPr>
        </p:nvSpPr>
        <p:spPr/>
        <p:txBody>
          <a:bodyPr>
            <a:normAutofit/>
          </a:bodyPr>
          <a:lstStyle/>
          <a:p>
            <a:pPr algn="ctr"/>
            <a:r>
              <a:rPr lang="zh-CN" altLang="zh-CN" sz="3600" b="1" kern="100" dirty="0">
                <a:effectLst/>
                <a:ea typeface="黑体" panose="02010609060101010101" pitchFamily="49" charset="-122"/>
                <a:cs typeface="Times New Roman" panose="02020603050405020304" pitchFamily="18" charset="0"/>
              </a:rPr>
              <a:t>重点</a:t>
            </a:r>
            <a:endParaRPr lang="zh-CN" altLang="en-US" sz="3600" dirty="0"/>
          </a:p>
        </p:txBody>
      </p:sp>
      <p:sp>
        <p:nvSpPr>
          <p:cNvPr id="3" name="内容占位符 2">
            <a:extLst>
              <a:ext uri="{FF2B5EF4-FFF2-40B4-BE49-F238E27FC236}">
                <a16:creationId xmlns:a16="http://schemas.microsoft.com/office/drawing/2014/main" id="{7A623892-8450-4007-BEDE-CE0A55191B35}"/>
              </a:ext>
            </a:extLst>
          </p:cNvPr>
          <p:cNvSpPr>
            <a:spLocks noGrp="1"/>
          </p:cNvSpPr>
          <p:nvPr>
            <p:ph idx="1"/>
          </p:nvPr>
        </p:nvSpPr>
        <p:spPr>
          <a:xfrm>
            <a:off x="3753224" y="1825625"/>
            <a:ext cx="7600576" cy="4351338"/>
          </a:xfrm>
        </p:spPr>
        <p:txBody>
          <a:bodyPr>
            <a:normAutofit/>
          </a:bodyPr>
          <a:lstStyle/>
          <a:p>
            <a:pPr indent="0" algn="just">
              <a:lnSpc>
                <a:spcPct val="150000"/>
              </a:lnSpc>
              <a:buNone/>
            </a:pPr>
            <a:r>
              <a:rPr lang="en-US" altLang="zh-CN" b="1" kern="100" dirty="0">
                <a:effectLst/>
                <a:latin typeface="楷体_GB2312"/>
                <a:ea typeface="宋体" panose="02010600030101010101" pitchFamily="2" charset="-122"/>
                <a:cs typeface="Times New Roman" panose="02020603050405020304" pitchFamily="18" charset="0"/>
              </a:rPr>
              <a:t>1.</a:t>
            </a:r>
            <a:r>
              <a:rPr lang="zh-CN" altLang="zh-CN" b="1" kern="100" dirty="0">
                <a:effectLst/>
                <a:latin typeface="宋体" panose="02010600030101010101" pitchFamily="2" charset="-122"/>
                <a:ea typeface="楷体_GB2312"/>
                <a:cs typeface="Times New Roman" panose="02020603050405020304" pitchFamily="18" charset="0"/>
              </a:rPr>
              <a:t>习近平强军思想</a:t>
            </a:r>
            <a:endParaRPr lang="zh-CN"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b="1" kern="100" dirty="0">
                <a:effectLst/>
                <a:latin typeface="楷体_GB2312"/>
                <a:ea typeface="宋体" panose="02010600030101010101" pitchFamily="2" charset="-122"/>
                <a:cs typeface="Times New Roman" panose="02020603050405020304" pitchFamily="18" charset="0"/>
              </a:rPr>
              <a:t>2.</a:t>
            </a:r>
            <a:r>
              <a:rPr lang="zh-CN" altLang="zh-CN" b="1" kern="100" dirty="0">
                <a:effectLst/>
                <a:latin typeface="宋体" panose="02010600030101010101" pitchFamily="2" charset="-122"/>
                <a:ea typeface="楷体_GB2312"/>
                <a:cs typeface="Times New Roman" panose="02020603050405020304" pitchFamily="18" charset="0"/>
              </a:rPr>
              <a:t>坚持党对人民军队的绝对领导</a:t>
            </a:r>
            <a:endParaRPr lang="zh-CN"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b="1" kern="100" dirty="0">
                <a:effectLst/>
                <a:latin typeface="楷体_GB2312"/>
                <a:ea typeface="宋体" panose="02010600030101010101" pitchFamily="2" charset="-122"/>
                <a:cs typeface="Times New Roman" panose="02020603050405020304" pitchFamily="18" charset="0"/>
              </a:rPr>
              <a:t>3.</a:t>
            </a:r>
            <a:r>
              <a:rPr lang="zh-CN" altLang="zh-CN" b="1" kern="100" dirty="0">
                <a:effectLst/>
                <a:latin typeface="宋体" panose="02010600030101010101" pitchFamily="2" charset="-122"/>
                <a:ea typeface="楷体_GB2312"/>
                <a:cs typeface="Times New Roman" panose="02020603050405020304" pitchFamily="18" charset="0"/>
              </a:rPr>
              <a:t>建设世界一流军队</a:t>
            </a:r>
            <a:endParaRPr lang="zh-CN"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b="1" kern="100" dirty="0">
                <a:effectLst/>
                <a:latin typeface="楷体_GB2312"/>
                <a:ea typeface="宋体" panose="02010600030101010101" pitchFamily="2" charset="-122"/>
                <a:cs typeface="Times New Roman" panose="02020603050405020304" pitchFamily="18" charset="0"/>
              </a:rPr>
              <a:t>4.</a:t>
            </a:r>
            <a:r>
              <a:rPr lang="zh-CN" altLang="zh-CN" b="1" kern="100" dirty="0">
                <a:effectLst/>
                <a:latin typeface="宋体" panose="02010600030101010101" pitchFamily="2" charset="-122"/>
                <a:ea typeface="楷体_GB2312"/>
                <a:cs typeface="Times New Roman" panose="02020603050405020304" pitchFamily="18" charset="0"/>
              </a:rPr>
              <a:t>坚持富国和强军相统一</a:t>
            </a:r>
            <a:endParaRPr lang="en-US" altLang="zh-CN" b="1" kern="100" dirty="0">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50000"/>
              </a:lnSpc>
              <a:buNone/>
            </a:pPr>
            <a:r>
              <a:rPr lang="en-US" altLang="zh-CN" b="1" kern="100" dirty="0">
                <a:effectLst/>
                <a:latin typeface="楷体_GB2312"/>
                <a:cs typeface="Times New Roman" panose="02020603050405020304" pitchFamily="18" charset="0"/>
              </a:rPr>
              <a:t>5.</a:t>
            </a:r>
            <a:r>
              <a:rPr lang="zh-CN" altLang="zh-CN" b="1" kern="100" dirty="0">
                <a:effectLst/>
                <a:ea typeface="楷体_GB2312"/>
                <a:cs typeface="Times New Roman" panose="02020603050405020304" pitchFamily="18" charset="0"/>
              </a:rPr>
              <a:t>军民融合深度发展格局</a:t>
            </a:r>
            <a:endParaRPr lang="zh-CN" altLang="en-US" sz="3200" b="1" dirty="0"/>
          </a:p>
        </p:txBody>
      </p:sp>
    </p:spTree>
    <p:extLst>
      <p:ext uri="{BB962C8B-B14F-4D97-AF65-F5344CB8AC3E}">
        <p14:creationId xmlns:p14="http://schemas.microsoft.com/office/powerpoint/2010/main" val="3434322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228">
            <a:extLst>
              <a:ext uri="{FF2B5EF4-FFF2-40B4-BE49-F238E27FC236}">
                <a16:creationId xmlns:a16="http://schemas.microsoft.com/office/drawing/2014/main" id="{5185A28E-9543-4895-B7CB-C2041E19B962}"/>
              </a:ext>
            </a:extLst>
          </p:cNvPr>
          <p:cNvSpPr/>
          <p:nvPr/>
        </p:nvSpPr>
        <p:spPr>
          <a:xfrm>
            <a:off x="2400300" y="2908300"/>
            <a:ext cx="2395538" cy="2395538"/>
          </a:xfrm>
          <a:custGeom>
            <a:avLst/>
            <a:gdLst>
              <a:gd name="connsiteX0" fmla="*/ 333802 w 6623783"/>
              <a:gd name="connsiteY0" fmla="*/ 333802 h 6623050"/>
              <a:gd name="connsiteX1" fmla="*/ 333802 w 6623783"/>
              <a:gd name="connsiteY1" fmla="*/ 6289248 h 6623050"/>
              <a:gd name="connsiteX2" fmla="*/ 6289981 w 6623783"/>
              <a:gd name="connsiteY2" fmla="*/ 6289248 h 6623050"/>
              <a:gd name="connsiteX3" fmla="*/ 6289981 w 6623783"/>
              <a:gd name="connsiteY3" fmla="*/ 5829485 h 6623050"/>
              <a:gd name="connsiteX4" fmla="*/ 6289386 w 6623783"/>
              <a:gd name="connsiteY4" fmla="*/ 5829485 h 6623050"/>
              <a:gd name="connsiteX5" fmla="*/ 6289386 w 6623783"/>
              <a:gd name="connsiteY5" fmla="*/ 5345870 h 6623050"/>
              <a:gd name="connsiteX6" fmla="*/ 6292225 w 6623783"/>
              <a:gd name="connsiteY6" fmla="*/ 5344495 h 6623050"/>
              <a:gd name="connsiteX7" fmla="*/ 6307300 w 6623783"/>
              <a:gd name="connsiteY7" fmla="*/ 5326414 h 6623050"/>
              <a:gd name="connsiteX8" fmla="*/ 6307300 w 6623783"/>
              <a:gd name="connsiteY8" fmla="*/ 5322423 h 6623050"/>
              <a:gd name="connsiteX9" fmla="*/ 6308551 w 6623783"/>
              <a:gd name="connsiteY9" fmla="*/ 5326193 h 6623050"/>
              <a:gd name="connsiteX10" fmla="*/ 6491466 w 6623783"/>
              <a:gd name="connsiteY10" fmla="*/ 5440688 h 6623050"/>
              <a:gd name="connsiteX11" fmla="*/ 6492295 w 6623783"/>
              <a:gd name="connsiteY11" fmla="*/ 5440742 h 6623050"/>
              <a:gd name="connsiteX12" fmla="*/ 6491290 w 6623783"/>
              <a:gd name="connsiteY12" fmla="*/ 5441422 h 6623050"/>
              <a:gd name="connsiteX13" fmla="*/ 6617973 w 6623783"/>
              <a:gd name="connsiteY13" fmla="*/ 5534379 h 6623050"/>
              <a:gd name="connsiteX14" fmla="*/ 6619421 w 6623783"/>
              <a:gd name="connsiteY14" fmla="*/ 5534526 h 6623050"/>
              <a:gd name="connsiteX15" fmla="*/ 6623782 w 6623783"/>
              <a:gd name="connsiteY15" fmla="*/ 5538098 h 6623050"/>
              <a:gd name="connsiteX16" fmla="*/ 6623782 w 6623783"/>
              <a:gd name="connsiteY16" fmla="*/ 1992787 h 6623050"/>
              <a:gd name="connsiteX17" fmla="*/ 6603741 w 6623783"/>
              <a:gd name="connsiteY17" fmla="*/ 1986349 h 6623050"/>
              <a:gd name="connsiteX18" fmla="*/ 6582569 w 6623783"/>
              <a:gd name="connsiteY18" fmla="*/ 1973638 h 6623050"/>
              <a:gd name="connsiteX19" fmla="*/ 6446769 w 6623783"/>
              <a:gd name="connsiteY19" fmla="*/ 1856218 h 6623050"/>
              <a:gd name="connsiteX20" fmla="*/ 6361234 w 6623783"/>
              <a:gd name="connsiteY20" fmla="*/ 1791622 h 6623050"/>
              <a:gd name="connsiteX21" fmla="*/ 6289386 w 6623783"/>
              <a:gd name="connsiteY21" fmla="*/ 1732312 h 6623050"/>
              <a:gd name="connsiteX22" fmla="*/ 6289386 w 6623783"/>
              <a:gd name="connsiteY22" fmla="*/ 998540 h 6623050"/>
              <a:gd name="connsiteX23" fmla="*/ 6289981 w 6623783"/>
              <a:gd name="connsiteY23" fmla="*/ 998540 h 6623050"/>
              <a:gd name="connsiteX24" fmla="*/ 6289981 w 6623783"/>
              <a:gd name="connsiteY24" fmla="*/ 333802 h 6623050"/>
              <a:gd name="connsiteX25" fmla="*/ 0 w 6623783"/>
              <a:gd name="connsiteY25" fmla="*/ 0 h 6623050"/>
              <a:gd name="connsiteX26" fmla="*/ 6623783 w 6623783"/>
              <a:gd name="connsiteY26" fmla="*/ 0 h 6623050"/>
              <a:gd name="connsiteX27" fmla="*/ 6623783 w 6623783"/>
              <a:gd name="connsiteY27" fmla="*/ 998540 h 6623050"/>
              <a:gd name="connsiteX28" fmla="*/ 6623783 w 6623783"/>
              <a:gd name="connsiteY28" fmla="*/ 1992787 h 6623050"/>
              <a:gd name="connsiteX29" fmla="*/ 6623783 w 6623783"/>
              <a:gd name="connsiteY29" fmla="*/ 5538099 h 6623050"/>
              <a:gd name="connsiteX30" fmla="*/ 6623783 w 6623783"/>
              <a:gd name="connsiteY30" fmla="*/ 5829485 h 6623050"/>
              <a:gd name="connsiteX31" fmla="*/ 6623783 w 6623783"/>
              <a:gd name="connsiteY31" fmla="*/ 6623050 h 6623050"/>
              <a:gd name="connsiteX32" fmla="*/ 0 w 6623783"/>
              <a:gd name="connsiteY32" fmla="*/ 6623050 h 66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23783" h="6623050">
                <a:moveTo>
                  <a:pt x="333802" y="333802"/>
                </a:moveTo>
                <a:lnTo>
                  <a:pt x="333802" y="6289248"/>
                </a:lnTo>
                <a:lnTo>
                  <a:pt x="6289981" y="6289248"/>
                </a:lnTo>
                <a:lnTo>
                  <a:pt x="6289981" y="5829485"/>
                </a:lnTo>
                <a:lnTo>
                  <a:pt x="6289386" y="5829485"/>
                </a:lnTo>
                <a:lnTo>
                  <a:pt x="6289386" y="5345870"/>
                </a:lnTo>
                <a:lnTo>
                  <a:pt x="6292225" y="5344495"/>
                </a:lnTo>
                <a:cubicBezTo>
                  <a:pt x="6298255" y="5338468"/>
                  <a:pt x="6304285" y="5332441"/>
                  <a:pt x="6307300" y="5326414"/>
                </a:cubicBezTo>
                <a:lnTo>
                  <a:pt x="6307300" y="5322423"/>
                </a:lnTo>
                <a:lnTo>
                  <a:pt x="6308551" y="5326193"/>
                </a:lnTo>
                <a:cubicBezTo>
                  <a:pt x="6371521" y="5365363"/>
                  <a:pt x="6431494" y="5404532"/>
                  <a:pt x="6491466" y="5440688"/>
                </a:cubicBezTo>
                <a:lnTo>
                  <a:pt x="6492295" y="5440742"/>
                </a:lnTo>
                <a:lnTo>
                  <a:pt x="6491290" y="5441422"/>
                </a:lnTo>
                <a:cubicBezTo>
                  <a:pt x="6533518" y="5474407"/>
                  <a:pt x="6575745" y="5504393"/>
                  <a:pt x="6617973" y="5534379"/>
                </a:cubicBezTo>
                <a:lnTo>
                  <a:pt x="6619421" y="5534526"/>
                </a:lnTo>
                <a:lnTo>
                  <a:pt x="6623782" y="5538098"/>
                </a:lnTo>
                <a:lnTo>
                  <a:pt x="6623782" y="1992787"/>
                </a:lnTo>
                <a:lnTo>
                  <a:pt x="6603741" y="1986349"/>
                </a:lnTo>
                <a:cubicBezTo>
                  <a:pt x="6595960" y="1983432"/>
                  <a:pt x="6588604" y="1979665"/>
                  <a:pt x="6582569" y="1973638"/>
                </a:cubicBezTo>
                <a:cubicBezTo>
                  <a:pt x="6540320" y="1931487"/>
                  <a:pt x="6495054" y="1889336"/>
                  <a:pt x="6446769" y="1856218"/>
                </a:cubicBezTo>
                <a:cubicBezTo>
                  <a:pt x="6417346" y="1835895"/>
                  <a:pt x="6389054" y="1814065"/>
                  <a:pt x="6361234" y="1791622"/>
                </a:cubicBezTo>
                <a:lnTo>
                  <a:pt x="6289386" y="1732312"/>
                </a:lnTo>
                <a:lnTo>
                  <a:pt x="6289386" y="998540"/>
                </a:lnTo>
                <a:lnTo>
                  <a:pt x="6289981" y="998540"/>
                </a:lnTo>
                <a:lnTo>
                  <a:pt x="6289981" y="333802"/>
                </a:lnTo>
                <a:close/>
                <a:moveTo>
                  <a:pt x="0" y="0"/>
                </a:moveTo>
                <a:lnTo>
                  <a:pt x="6623783" y="0"/>
                </a:lnTo>
                <a:lnTo>
                  <a:pt x="6623783" y="998540"/>
                </a:lnTo>
                <a:lnTo>
                  <a:pt x="6623783" y="1992787"/>
                </a:lnTo>
                <a:lnTo>
                  <a:pt x="6623783" y="5538099"/>
                </a:lnTo>
                <a:lnTo>
                  <a:pt x="6623783" y="5829485"/>
                </a:lnTo>
                <a:lnTo>
                  <a:pt x="6623783" y="6623050"/>
                </a:lnTo>
                <a:lnTo>
                  <a:pt x="0" y="6623050"/>
                </a:lnTo>
                <a:close/>
              </a:path>
            </a:pathLst>
          </a:custGeom>
          <a:solidFill>
            <a:srgbClr val="FFC000"/>
          </a:solidFill>
          <a:ln w="12700" cap="flat" cmpd="sng" algn="ctr">
            <a:noFill/>
            <a:prstDash val="solid"/>
            <a:miter lim="800000"/>
          </a:ln>
          <a:effectLst>
            <a:outerShdw blurRad="50800" dist="38100" dir="8100000" algn="tr" rotWithShape="0">
              <a:prstClr val="black">
                <a:alpha val="40000"/>
              </a:prstClr>
            </a:outerShdw>
          </a:effectLst>
        </p:spPr>
        <p:txBody>
          <a:bodyPr anchor="ctr"/>
          <a:lstStyle/>
          <a:p>
            <a:pPr algn="ctr">
              <a:defRPr/>
            </a:pPr>
            <a:endParaRPr lang="en-US" kern="0">
              <a:solidFill>
                <a:srgbClr val="FFFFFF"/>
              </a:solidFill>
              <a:latin typeface="Calibri"/>
              <a:sym typeface="+mn-lt"/>
            </a:endParaRPr>
          </a:p>
        </p:txBody>
      </p:sp>
      <p:sp>
        <p:nvSpPr>
          <p:cNvPr id="5" name="文本框 4">
            <a:extLst>
              <a:ext uri="{FF2B5EF4-FFF2-40B4-BE49-F238E27FC236}">
                <a16:creationId xmlns:a16="http://schemas.microsoft.com/office/drawing/2014/main" id="{7596B29E-6C4F-4DD3-8456-27B639C47B22}"/>
              </a:ext>
            </a:extLst>
          </p:cNvPr>
          <p:cNvSpPr txBox="1"/>
          <p:nvPr/>
        </p:nvSpPr>
        <p:spPr>
          <a:xfrm>
            <a:off x="1524000" y="692151"/>
            <a:ext cx="9144000" cy="862013"/>
          </a:xfrm>
          <a:prstGeom prst="rect">
            <a:avLst/>
          </a:prstGeom>
          <a:noFill/>
        </p:spPr>
        <p:txBody>
          <a:bodyPr>
            <a:spAutoFit/>
          </a:bodyPr>
          <a:lstStyle/>
          <a:p>
            <a:pPr algn="ctr">
              <a:defRPr/>
            </a:pPr>
            <a:r>
              <a:rPr lang="zh-CN" altLang="en-US" sz="5000" b="1" dirty="0">
                <a:solidFill>
                  <a:srgbClr val="C00000"/>
                </a:solidFill>
                <a:effectLst>
                  <a:outerShdw blurRad="38100" dist="38100" dir="2700000" algn="tl">
                    <a:srgbClr val="000000">
                      <a:alpha val="43137"/>
                    </a:srgbClr>
                  </a:outerShdw>
                </a:effectLst>
                <a:latin typeface="+mn-ea"/>
              </a:rPr>
              <a:t>思 考 题</a:t>
            </a:r>
            <a:endParaRPr lang="en-US" altLang="zh-CN" sz="5000" b="1" dirty="0">
              <a:solidFill>
                <a:srgbClr val="C00000"/>
              </a:solidFill>
              <a:effectLst>
                <a:outerShdw blurRad="38100" dist="38100" dir="2700000" algn="tl">
                  <a:srgbClr val="000000">
                    <a:alpha val="43137"/>
                  </a:srgbClr>
                </a:outerShdw>
              </a:effectLst>
              <a:latin typeface="+mn-ea"/>
            </a:endParaRPr>
          </a:p>
        </p:txBody>
      </p:sp>
      <p:sp>
        <p:nvSpPr>
          <p:cNvPr id="6" name="文本框 5">
            <a:extLst>
              <a:ext uri="{FF2B5EF4-FFF2-40B4-BE49-F238E27FC236}">
                <a16:creationId xmlns:a16="http://schemas.microsoft.com/office/drawing/2014/main" id="{A62F9CF3-92E9-4FC7-9884-606D9863E1A1}"/>
              </a:ext>
            </a:extLst>
          </p:cNvPr>
          <p:cNvSpPr txBox="1">
            <a:spLocks noChangeArrowheads="1"/>
          </p:cNvSpPr>
          <p:nvPr/>
        </p:nvSpPr>
        <p:spPr bwMode="auto">
          <a:xfrm>
            <a:off x="5422901" y="2570163"/>
            <a:ext cx="4949825"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a:t>如何理解习近平强军思想的主要内容？</a:t>
            </a:r>
          </a:p>
          <a:p>
            <a:pPr algn="just">
              <a:lnSpc>
                <a:spcPct val="120000"/>
              </a:lnSpc>
              <a:spcBef>
                <a:spcPts val="1400"/>
              </a:spcBef>
              <a:buFont typeface="Arial" panose="020B0604020202020204" pitchFamily="34" charset="0"/>
              <a:buAutoNum type="arabicPeriod"/>
            </a:pPr>
            <a:r>
              <a:rPr lang="zh-CN" altLang="en-US" sz="2400"/>
              <a:t>谈谈你对“能战方能止战，准备打才可能不必打，越不能打越可能挨打”这一论断的认识。</a:t>
            </a:r>
          </a:p>
          <a:p>
            <a:pPr algn="just">
              <a:lnSpc>
                <a:spcPct val="120000"/>
              </a:lnSpc>
              <a:spcBef>
                <a:spcPts val="1400"/>
              </a:spcBef>
              <a:buFont typeface="Arial" panose="020B0604020202020204" pitchFamily="34" charset="0"/>
              <a:buAutoNum type="arabicPeriod"/>
            </a:pPr>
            <a:r>
              <a:rPr lang="zh-CN" altLang="en-US" sz="2400"/>
              <a:t>如何坚持富国和强国相统一？</a:t>
            </a:r>
          </a:p>
        </p:txBody>
      </p:sp>
      <p:pic>
        <p:nvPicPr>
          <p:cNvPr id="10" name="图片 9">
            <a:extLst>
              <a:ext uri="{FF2B5EF4-FFF2-40B4-BE49-F238E27FC236}">
                <a16:creationId xmlns:a16="http://schemas.microsoft.com/office/drawing/2014/main" id="{F49A59D2-2045-440D-817B-7A64E5B37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2765425"/>
            <a:ext cx="320040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4" presetClass="entr" presetSubtype="1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par>
                          <p:cTn id="13" fill="hold" nodeType="afterGroup">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16127DF-94C2-4E61-84D6-C2405E4437B6}"/>
              </a:ext>
            </a:extLst>
          </p:cNvPr>
          <p:cNvSpPr/>
          <p:nvPr/>
        </p:nvSpPr>
        <p:spPr>
          <a:xfrm>
            <a:off x="1524000" y="4776788"/>
            <a:ext cx="6832600" cy="2081212"/>
          </a:xfrm>
          <a:prstGeom prst="rect">
            <a:avLst/>
          </a:prstGeom>
          <a:solidFill>
            <a:srgbClr val="BF181F"/>
          </a:solidFill>
          <a:ln w="12700" cap="flat" cmpd="sng" algn="ctr">
            <a:noFill/>
            <a:prstDash val="solid"/>
            <a:miter lim="800000"/>
          </a:ln>
          <a:effectLst/>
        </p:spPr>
        <p:txBody>
          <a:bodyPr anchor="ctr"/>
          <a:lstStyle/>
          <a:p>
            <a:pPr algn="ctr">
              <a:defRPr/>
            </a:pPr>
            <a:endParaRPr lang="zh-CN" altLang="en-US" kern="0">
              <a:solidFill>
                <a:prstClr val="white"/>
              </a:solidFill>
              <a:cs typeface="+mn-ea"/>
              <a:sym typeface="+mn-lt"/>
            </a:endParaRPr>
          </a:p>
        </p:txBody>
      </p:sp>
      <p:sp>
        <p:nvSpPr>
          <p:cNvPr id="6" name="文本框 5">
            <a:extLst>
              <a:ext uri="{FF2B5EF4-FFF2-40B4-BE49-F238E27FC236}">
                <a16:creationId xmlns:a16="http://schemas.microsoft.com/office/drawing/2014/main" id="{302AD3D4-4006-4020-9437-8BC11B3A0B4A}"/>
              </a:ext>
            </a:extLst>
          </p:cNvPr>
          <p:cNvSpPr txBox="1"/>
          <p:nvPr/>
        </p:nvSpPr>
        <p:spPr>
          <a:xfrm>
            <a:off x="1524000" y="5420362"/>
            <a:ext cx="6800850" cy="755656"/>
          </a:xfrm>
          <a:prstGeom prst="rect">
            <a:avLst/>
          </a:prstGeom>
          <a:noFill/>
        </p:spPr>
        <p:txBody>
          <a:bodyPr>
            <a:spAutoFit/>
            <a:scene3d>
              <a:camera prst="orthographicFront"/>
              <a:lightRig rig="threePt" dir="t"/>
            </a:scene3d>
            <a:sp3d contourW="12700"/>
          </a:bodyPr>
          <a:lstStyle/>
          <a:p>
            <a:pPr algn="ctr">
              <a:lnSpc>
                <a:spcPct val="114000"/>
              </a:lnSpc>
              <a:defRPr/>
            </a:pPr>
            <a:r>
              <a:rPr lang="zh-CN" altLang="en-US" sz="4000" b="1" dirty="0">
                <a:solidFill>
                  <a:prstClr val="white"/>
                </a:solidFill>
                <a:cs typeface="+mn-ea"/>
                <a:sym typeface="+mn-lt"/>
              </a:rPr>
              <a:t>中国特色大国外交</a:t>
            </a:r>
            <a:endParaRPr lang="en-US" altLang="zh-CN" sz="4000" b="1" dirty="0">
              <a:solidFill>
                <a:prstClr val="white"/>
              </a:solidFill>
              <a:cs typeface="+mn-ea"/>
              <a:sym typeface="+mn-lt"/>
            </a:endParaRPr>
          </a:p>
        </p:txBody>
      </p:sp>
      <p:sp>
        <p:nvSpPr>
          <p:cNvPr id="9" name="矩形 8">
            <a:extLst>
              <a:ext uri="{FF2B5EF4-FFF2-40B4-BE49-F238E27FC236}">
                <a16:creationId xmlns:a16="http://schemas.microsoft.com/office/drawing/2014/main" id="{1C73ED60-C55B-477B-B2A6-5018E9972C40}"/>
              </a:ext>
            </a:extLst>
          </p:cNvPr>
          <p:cNvSpPr/>
          <p:nvPr/>
        </p:nvSpPr>
        <p:spPr>
          <a:xfrm>
            <a:off x="8586788" y="1"/>
            <a:ext cx="2081212" cy="2081213"/>
          </a:xfrm>
          <a:prstGeom prst="rect">
            <a:avLst/>
          </a:prstGeom>
          <a:solidFill>
            <a:srgbClr val="BF181F"/>
          </a:solidFill>
          <a:ln w="12700" cap="flat" cmpd="sng" algn="ctr">
            <a:noFill/>
            <a:prstDash val="solid"/>
            <a:miter lim="800000"/>
          </a:ln>
          <a:effectLst/>
        </p:spPr>
        <p:txBody>
          <a:bodyPr anchor="ctr"/>
          <a:lstStyle/>
          <a:p>
            <a:pPr algn="ctr">
              <a:defRPr/>
            </a:pPr>
            <a:endParaRPr lang="zh-CN" altLang="en-US" kern="0">
              <a:solidFill>
                <a:prstClr val="white"/>
              </a:solidFill>
              <a:cs typeface="+mn-ea"/>
              <a:sym typeface="+mn-lt"/>
            </a:endParaRPr>
          </a:p>
        </p:txBody>
      </p:sp>
      <p:sp>
        <p:nvSpPr>
          <p:cNvPr id="11" name="文本框 10">
            <a:extLst>
              <a:ext uri="{FF2B5EF4-FFF2-40B4-BE49-F238E27FC236}">
                <a16:creationId xmlns:a16="http://schemas.microsoft.com/office/drawing/2014/main" id="{F0B21282-FBBF-4C80-8554-9E5D171A5B56}"/>
              </a:ext>
            </a:extLst>
          </p:cNvPr>
          <p:cNvSpPr txBox="1"/>
          <p:nvPr/>
        </p:nvSpPr>
        <p:spPr>
          <a:xfrm>
            <a:off x="2122433" y="471701"/>
            <a:ext cx="1184940" cy="3723373"/>
          </a:xfrm>
          <a:prstGeom prst="rect">
            <a:avLst/>
          </a:prstGeom>
          <a:noFill/>
        </p:spPr>
        <p:txBody>
          <a:bodyPr vert="eaVert">
            <a:spAutoFit/>
            <a:scene3d>
              <a:camera prst="orthographicFront"/>
              <a:lightRig rig="threePt" dir="t"/>
            </a:scene3d>
            <a:sp3d contourW="12700"/>
          </a:bodyPr>
          <a:lstStyle/>
          <a:p>
            <a:pPr algn="ctr">
              <a:defRPr/>
            </a:pPr>
            <a:r>
              <a:rPr lang="zh-CN" altLang="en-US" sz="6500" b="1" dirty="0">
                <a:solidFill>
                  <a:schemeClr val="tx1">
                    <a:lumMod val="85000"/>
                    <a:lumOff val="15000"/>
                  </a:schemeClr>
                </a:solidFill>
                <a:cs typeface="+mn-ea"/>
                <a:sym typeface="+mn-lt"/>
              </a:rPr>
              <a:t>第十三章</a:t>
            </a:r>
            <a:endParaRPr lang="en-US" altLang="zh-CN" sz="6500" b="1" dirty="0">
              <a:solidFill>
                <a:schemeClr val="tx1">
                  <a:lumMod val="85000"/>
                  <a:lumOff val="15000"/>
                </a:schemeClr>
              </a:solidFill>
              <a:cs typeface="+mn-ea"/>
              <a:sym typeface="+mn-lt"/>
            </a:endParaRPr>
          </a:p>
        </p:txBody>
      </p:sp>
      <p:pic>
        <p:nvPicPr>
          <p:cNvPr id="12" name="图片占位符 44">
            <a:extLst>
              <a:ext uri="{FF2B5EF4-FFF2-40B4-BE49-F238E27FC236}">
                <a16:creationId xmlns:a16="http://schemas.microsoft.com/office/drawing/2014/main" id="{89D3D889-A1BB-4656-90EC-6B97D348E24E}"/>
              </a:ext>
            </a:extLst>
          </p:cNvPr>
          <p:cNvPicPr>
            <a:picLocks noChangeAspect="1"/>
          </p:cNvPicPr>
          <p:nvPr/>
        </p:nvPicPr>
        <p:blipFill>
          <a:blip r:embed="rId2">
            <a:extLst>
              <a:ext uri="{28A0092B-C50C-407E-A947-70E740481C1C}">
                <a14:useLocalDpi xmlns:a14="http://schemas.microsoft.com/office/drawing/2010/main" val="0"/>
              </a:ext>
            </a:extLst>
          </a:blip>
          <a:srcRect l="17529" r="26199"/>
          <a:stretch>
            <a:fillRect/>
          </a:stretch>
        </p:blipFill>
        <p:spPr bwMode="auto">
          <a:xfrm>
            <a:off x="6243638" y="-7938"/>
            <a:ext cx="2081212" cy="208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占位符 45">
            <a:extLst>
              <a:ext uri="{FF2B5EF4-FFF2-40B4-BE49-F238E27FC236}">
                <a16:creationId xmlns:a16="http://schemas.microsoft.com/office/drawing/2014/main" id="{558FCC95-0E72-4AAD-B67B-53EB18B5A462}"/>
              </a:ext>
            </a:extLst>
          </p:cNvPr>
          <p:cNvPicPr>
            <a:picLocks noChangeAspect="1"/>
          </p:cNvPicPr>
          <p:nvPr/>
        </p:nvPicPr>
        <p:blipFill>
          <a:blip r:embed="rId3">
            <a:extLst>
              <a:ext uri="{28A0092B-C50C-407E-A947-70E740481C1C}">
                <a14:useLocalDpi xmlns:a14="http://schemas.microsoft.com/office/drawing/2010/main" val="0"/>
              </a:ext>
            </a:extLst>
          </a:blip>
          <a:srcRect l="7121" r="25693"/>
          <a:stretch>
            <a:fillRect/>
          </a:stretch>
        </p:blipFill>
        <p:spPr bwMode="auto">
          <a:xfrm>
            <a:off x="6243638" y="2325688"/>
            <a:ext cx="2081212"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占位符 46">
            <a:extLst>
              <a:ext uri="{FF2B5EF4-FFF2-40B4-BE49-F238E27FC236}">
                <a16:creationId xmlns:a16="http://schemas.microsoft.com/office/drawing/2014/main" id="{3CCF4009-99CB-48EB-8322-178592A98317}"/>
              </a:ext>
            </a:extLst>
          </p:cNvPr>
          <p:cNvPicPr>
            <a:picLocks noChangeAspect="1"/>
          </p:cNvPicPr>
          <p:nvPr/>
        </p:nvPicPr>
        <p:blipFill>
          <a:blip r:embed="rId4">
            <a:extLst>
              <a:ext uri="{28A0092B-C50C-407E-A947-70E740481C1C}">
                <a14:useLocalDpi xmlns:a14="http://schemas.microsoft.com/office/drawing/2010/main" val="0"/>
              </a:ext>
            </a:extLst>
          </a:blip>
          <a:srcRect l="25330" r="14340"/>
          <a:stretch>
            <a:fillRect/>
          </a:stretch>
        </p:blipFill>
        <p:spPr bwMode="auto">
          <a:xfrm>
            <a:off x="8586788" y="2325688"/>
            <a:ext cx="2081212"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占位符 47">
            <a:extLst>
              <a:ext uri="{FF2B5EF4-FFF2-40B4-BE49-F238E27FC236}">
                <a16:creationId xmlns:a16="http://schemas.microsoft.com/office/drawing/2014/main" id="{FD706EF0-A1AB-49D7-BFAC-5BFD4E603ED0}"/>
              </a:ext>
            </a:extLst>
          </p:cNvPr>
          <p:cNvPicPr>
            <a:picLocks noChangeAspect="1"/>
          </p:cNvPicPr>
          <p:nvPr/>
        </p:nvPicPr>
        <p:blipFill>
          <a:blip r:embed="rId5">
            <a:extLst>
              <a:ext uri="{28A0092B-C50C-407E-A947-70E740481C1C}">
                <a14:useLocalDpi xmlns:a14="http://schemas.microsoft.com/office/drawing/2010/main" val="0"/>
              </a:ext>
            </a:extLst>
          </a:blip>
          <a:srcRect l="38217" r="3802" b="13029"/>
          <a:stretch>
            <a:fillRect/>
          </a:stretch>
        </p:blipFill>
        <p:spPr bwMode="auto">
          <a:xfrm>
            <a:off x="8586788" y="4776788"/>
            <a:ext cx="2081212"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占位符 51">
            <a:extLst>
              <a:ext uri="{FF2B5EF4-FFF2-40B4-BE49-F238E27FC236}">
                <a16:creationId xmlns:a16="http://schemas.microsoft.com/office/drawing/2014/main" id="{2164EC6E-0E8C-4CF6-9A9A-1A8E7DF00896}"/>
              </a:ext>
            </a:extLst>
          </p:cNvPr>
          <p:cNvPicPr>
            <a:picLocks noChangeAspect="1"/>
          </p:cNvPicPr>
          <p:nvPr/>
        </p:nvPicPr>
        <p:blipFill>
          <a:blip r:embed="rId6">
            <a:extLst>
              <a:ext uri="{28A0092B-C50C-407E-A947-70E740481C1C}">
                <a14:useLocalDpi xmlns:a14="http://schemas.microsoft.com/office/drawing/2010/main" val="0"/>
              </a:ext>
            </a:extLst>
          </a:blip>
          <a:srcRect l="4469" r="4974"/>
          <a:stretch>
            <a:fillRect/>
          </a:stretch>
        </p:blipFill>
        <p:spPr bwMode="auto">
          <a:xfrm>
            <a:off x="3900488" y="2325688"/>
            <a:ext cx="2081212"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70925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par>
                          <p:cTn id="15" fill="hold" nodeType="afterGroup">
                            <p:stCondLst>
                              <p:cond delay="500"/>
                            </p:stCondLst>
                            <p:childTnLst>
                              <p:par>
                                <p:cTn id="16" presetID="53" presetClass="entr" presetSubtype="16"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53" presetClass="entr" presetSubtype="16"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nodeType="afterGroup">
                            <p:stCondLst>
                              <p:cond delay="1000"/>
                            </p:stCondLst>
                            <p:childTnLst>
                              <p:par>
                                <p:cTn id="27" presetID="53" presetClass="entr" presetSubtype="16"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par>
                          <p:cTn id="32" fill="hold" nodeType="afterGroup">
                            <p:stCondLst>
                              <p:cond delay="1500"/>
                            </p:stCondLst>
                            <p:childTnLst>
                              <p:par>
                                <p:cTn id="33" presetID="2" presetClass="entr" presetSubtype="8"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2000"/>
                            </p:stCondLst>
                            <p:childTnLst>
                              <p:par>
                                <p:cTn id="38" presetID="22" presetClass="entr" presetSubtype="8"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par>
                          <p:cTn id="41" fill="hold" nodeType="afterGroup">
                            <p:stCondLst>
                              <p:cond delay="2500"/>
                            </p:stCondLst>
                            <p:childTnLst>
                              <p:par>
                                <p:cTn id="42" presetID="10"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3">
            <a:extLst>
              <a:ext uri="{FF2B5EF4-FFF2-40B4-BE49-F238E27FC236}">
                <a16:creationId xmlns:a16="http://schemas.microsoft.com/office/drawing/2014/main" id="{950D5151-BE42-4773-97A2-2923DFBCF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89364"/>
            <a:ext cx="91440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FEED6353-4733-47DE-8DC0-1E6B10ABC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88" b="569"/>
          <a:stretch>
            <a:fillRect/>
          </a:stretch>
        </p:blipFill>
        <p:spPr bwMode="auto">
          <a:xfrm>
            <a:off x="1524000" y="-26988"/>
            <a:ext cx="1608138"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hlinkClick r:id="rId4" action="ppaction://hlinksldjump"/>
            <a:extLst>
              <a:ext uri="{FF2B5EF4-FFF2-40B4-BE49-F238E27FC236}">
                <a16:creationId xmlns:a16="http://schemas.microsoft.com/office/drawing/2014/main" id="{C182A5C4-91F6-40F9-AF4D-84B8A50DA9CF}"/>
              </a:ext>
            </a:extLst>
          </p:cNvPr>
          <p:cNvSpPr txBox="1"/>
          <p:nvPr/>
        </p:nvSpPr>
        <p:spPr>
          <a:xfrm>
            <a:off x="6553807" y="2172695"/>
            <a:ext cx="3475037" cy="461665"/>
          </a:xfrm>
          <a:prstGeom prst="rect">
            <a:avLst/>
          </a:prstGeom>
          <a:noFill/>
        </p:spPr>
        <p:txBody>
          <a:bodyPr>
            <a:spAutoFit/>
            <a:scene3d>
              <a:camera prst="orthographicFront"/>
              <a:lightRig rig="threePt" dir="t"/>
            </a:scene3d>
            <a:sp3d contourW="12700"/>
          </a:bodyPr>
          <a:lstStyle/>
          <a:p>
            <a:pPr algn="just">
              <a:defRPr/>
            </a:pPr>
            <a:r>
              <a:rPr lang="zh-CN" altLang="en-US" sz="2400" b="1" dirty="0">
                <a:solidFill>
                  <a:schemeClr val="tx1">
                    <a:lumMod val="75000"/>
                    <a:lumOff val="25000"/>
                  </a:schemeClr>
                </a:solidFill>
                <a:cs typeface="+mn-ea"/>
                <a:sym typeface="+mn-lt"/>
              </a:rPr>
              <a:t>坚持和平发展道路</a:t>
            </a:r>
          </a:p>
        </p:txBody>
      </p:sp>
      <p:sp>
        <p:nvSpPr>
          <p:cNvPr id="13" name="文本框 12">
            <a:extLst>
              <a:ext uri="{FF2B5EF4-FFF2-40B4-BE49-F238E27FC236}">
                <a16:creationId xmlns:a16="http://schemas.microsoft.com/office/drawing/2014/main" id="{3EA66BDE-1F92-4471-AF15-A78CAEE5168F}"/>
              </a:ext>
            </a:extLst>
          </p:cNvPr>
          <p:cNvSpPr txBox="1"/>
          <p:nvPr/>
        </p:nvSpPr>
        <p:spPr>
          <a:xfrm>
            <a:off x="6553029" y="4399932"/>
            <a:ext cx="3644325" cy="461665"/>
          </a:xfrm>
          <a:prstGeom prst="rect">
            <a:avLst/>
          </a:prstGeom>
          <a:noFill/>
        </p:spPr>
        <p:txBody>
          <a:bodyPr>
            <a:spAutoFit/>
            <a:scene3d>
              <a:camera prst="orthographicFront"/>
              <a:lightRig rig="threePt" dir="t"/>
            </a:scene3d>
            <a:sp3d contourW="12700"/>
          </a:bodyPr>
          <a:lstStyle/>
          <a:p>
            <a:pPr algn="just">
              <a:defRPr/>
            </a:pPr>
            <a:r>
              <a:rPr lang="zh-CN" altLang="en-US" sz="2400" b="1" dirty="0">
                <a:solidFill>
                  <a:schemeClr val="tx1">
                    <a:lumMod val="75000"/>
                    <a:lumOff val="25000"/>
                  </a:schemeClr>
                </a:solidFill>
                <a:cs typeface="+mn-ea"/>
                <a:sym typeface="+mn-lt"/>
              </a:rPr>
              <a:t>推</a:t>
            </a:r>
            <a:r>
              <a:rPr lang="zh-CN" altLang="en-US" sz="2400" b="1" dirty="0">
                <a:solidFill>
                  <a:schemeClr val="tx1">
                    <a:lumMod val="75000"/>
                    <a:lumOff val="25000"/>
                  </a:schemeClr>
                </a:solidFill>
                <a:cs typeface="+mn-ea"/>
                <a:sym typeface="+mn-lt"/>
                <a:hlinkClick r:id="rId5" action="ppaction://hlinksldjump"/>
              </a:rPr>
              <a:t>动构建人类命运共同体</a:t>
            </a:r>
            <a:endParaRPr lang="zh-CN" altLang="en-US" sz="2400" b="1" dirty="0">
              <a:solidFill>
                <a:schemeClr val="tx1">
                  <a:lumMod val="75000"/>
                  <a:lumOff val="25000"/>
                </a:schemeClr>
              </a:solidFill>
              <a:cs typeface="+mn-ea"/>
              <a:sym typeface="+mn-lt"/>
            </a:endParaRPr>
          </a:p>
        </p:txBody>
      </p:sp>
      <p:sp>
        <p:nvSpPr>
          <p:cNvPr id="6" name="文本框 5">
            <a:hlinkClick r:id="rId4" action="ppaction://hlinksldjump"/>
            <a:extLst>
              <a:ext uri="{FF2B5EF4-FFF2-40B4-BE49-F238E27FC236}">
                <a16:creationId xmlns:a16="http://schemas.microsoft.com/office/drawing/2014/main" id="{0B38F9EE-3930-471E-9EA1-7DBFD6DE6044}"/>
              </a:ext>
            </a:extLst>
          </p:cNvPr>
          <p:cNvSpPr txBox="1"/>
          <p:nvPr/>
        </p:nvSpPr>
        <p:spPr>
          <a:xfrm>
            <a:off x="5413923" y="2172695"/>
            <a:ext cx="1694548" cy="461665"/>
          </a:xfrm>
          <a:prstGeom prst="rect">
            <a:avLst/>
          </a:prstGeom>
          <a:noFill/>
        </p:spPr>
        <p:txBody>
          <a:bodyPr>
            <a:spAutoFit/>
            <a:scene3d>
              <a:camera prst="orthographicFront"/>
              <a:lightRig rig="threePt" dir="t"/>
            </a:scene3d>
            <a:sp3d contourW="12700"/>
          </a:bodyPr>
          <a:lstStyle/>
          <a:p>
            <a:pPr>
              <a:defRPr/>
            </a:pPr>
            <a:r>
              <a:rPr lang="zh-CN" altLang="en-US" sz="2400" b="1" dirty="0">
                <a:solidFill>
                  <a:srgbClr val="C00000"/>
                </a:solidFill>
                <a:cs typeface="+mn-ea"/>
                <a:sym typeface="+mn-lt"/>
              </a:rPr>
              <a:t>第一节</a:t>
            </a:r>
            <a:endParaRPr lang="zh-CN" altLang="en-US" sz="2400" b="1" dirty="0">
              <a:solidFill>
                <a:schemeClr val="tx1">
                  <a:lumMod val="75000"/>
                  <a:lumOff val="25000"/>
                </a:schemeClr>
              </a:solidFill>
              <a:cs typeface="+mn-ea"/>
              <a:sym typeface="+mn-lt"/>
            </a:endParaRPr>
          </a:p>
        </p:txBody>
      </p:sp>
      <p:sp>
        <p:nvSpPr>
          <p:cNvPr id="12" name="文本框 11">
            <a:hlinkClick r:id="rId6" action="ppaction://hlinksldjump"/>
            <a:extLst>
              <a:ext uri="{FF2B5EF4-FFF2-40B4-BE49-F238E27FC236}">
                <a16:creationId xmlns:a16="http://schemas.microsoft.com/office/drawing/2014/main" id="{6E116121-1EFA-49E3-93B3-DECE34CAFB52}"/>
              </a:ext>
            </a:extLst>
          </p:cNvPr>
          <p:cNvSpPr txBox="1"/>
          <p:nvPr/>
        </p:nvSpPr>
        <p:spPr>
          <a:xfrm>
            <a:off x="5413923" y="4408306"/>
            <a:ext cx="1383030" cy="461665"/>
          </a:xfrm>
          <a:prstGeom prst="rect">
            <a:avLst/>
          </a:prstGeom>
          <a:noFill/>
        </p:spPr>
        <p:txBody>
          <a:bodyPr>
            <a:spAutoFit/>
            <a:scene3d>
              <a:camera prst="orthographicFront"/>
              <a:lightRig rig="threePt" dir="t"/>
            </a:scene3d>
            <a:sp3d contourW="12700"/>
          </a:bodyPr>
          <a:lstStyle/>
          <a:p>
            <a:pPr marL="1076325" indent="-1076325" algn="just">
              <a:defRPr/>
            </a:pPr>
            <a:r>
              <a:rPr lang="zh-CN" altLang="en-US" sz="2400" b="1" dirty="0">
                <a:solidFill>
                  <a:srgbClr val="C00000"/>
                </a:solidFill>
                <a:cs typeface="+mn-ea"/>
                <a:sym typeface="+mn-lt"/>
              </a:rPr>
              <a:t>第二节</a:t>
            </a:r>
            <a:endParaRPr lang="zh-CN" altLang="en-US" sz="2400" b="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7768384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nodeType="afterGroup">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nodeType="afterGroup">
                            <p:stCondLst>
                              <p:cond delay="1500"/>
                            </p:stCondLst>
                            <p:childTnLst>
                              <p:par>
                                <p:cTn id="19" presetID="1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childTnLst>
                          </p:cTn>
                        </p:par>
                        <p:par>
                          <p:cTn id="23" fill="hold" nodeType="afterGroup">
                            <p:stCondLst>
                              <p:cond delay="20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a:extLst>
              <a:ext uri="{FF2B5EF4-FFF2-40B4-BE49-F238E27FC236}">
                <a16:creationId xmlns:a16="http://schemas.microsoft.com/office/drawing/2014/main" id="{859BC1D2-4EFD-4A0B-AF91-0DEE9A5FA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587"/>
          <a:stretch>
            <a:fillRect/>
          </a:stretch>
        </p:blipFill>
        <p:spPr bwMode="auto">
          <a:xfrm>
            <a:off x="1099671" y="944655"/>
            <a:ext cx="4416612" cy="4968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6FB03DB5-8474-444E-AB91-D8C606381B8B}"/>
              </a:ext>
            </a:extLst>
          </p:cNvPr>
          <p:cNvSpPr/>
          <p:nvPr/>
        </p:nvSpPr>
        <p:spPr>
          <a:xfrm>
            <a:off x="395288" y="403225"/>
            <a:ext cx="11304587" cy="6051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a:extLst>
              <a:ext uri="{FF2B5EF4-FFF2-40B4-BE49-F238E27FC236}">
                <a16:creationId xmlns:a16="http://schemas.microsoft.com/office/drawing/2014/main" id="{5CA57D45-6362-4965-B7BF-9C94573F242F}"/>
              </a:ext>
            </a:extLst>
          </p:cNvPr>
          <p:cNvSpPr txBox="1">
            <a:spLocks noChangeArrowheads="1"/>
          </p:cNvSpPr>
          <p:nvPr/>
        </p:nvSpPr>
        <p:spPr bwMode="auto">
          <a:xfrm>
            <a:off x="6551613" y="2720975"/>
            <a:ext cx="469265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a:solidFill>
                  <a:srgbClr val="000000"/>
                </a:solidFill>
              </a:rPr>
              <a:t>毛泽东思想形成和发展的社会历史条件是什么？</a:t>
            </a:r>
            <a:endParaRPr lang="en-US" altLang="zh-CN" sz="2400">
              <a:solidFill>
                <a:srgbClr val="000000"/>
              </a:solidFill>
            </a:endParaRPr>
          </a:p>
          <a:p>
            <a:pPr algn="just">
              <a:lnSpc>
                <a:spcPct val="120000"/>
              </a:lnSpc>
              <a:spcBef>
                <a:spcPts val="1400"/>
              </a:spcBef>
              <a:buFont typeface="Arial" panose="020B0604020202020204" pitchFamily="34" charset="0"/>
              <a:buAutoNum type="arabicPeriod"/>
            </a:pPr>
            <a:r>
              <a:rPr lang="zh-CN" altLang="en-US" sz="2400">
                <a:solidFill>
                  <a:srgbClr val="000000"/>
                </a:solidFill>
              </a:rPr>
              <a:t>如何把握毛泽东思想的主要内容和活的灵魂？</a:t>
            </a:r>
            <a:endParaRPr lang="en-US" altLang="zh-CN" sz="2400">
              <a:solidFill>
                <a:srgbClr val="000000"/>
              </a:solidFill>
            </a:endParaRPr>
          </a:p>
          <a:p>
            <a:pPr algn="just">
              <a:lnSpc>
                <a:spcPct val="120000"/>
              </a:lnSpc>
              <a:spcBef>
                <a:spcPts val="1400"/>
              </a:spcBef>
              <a:buFont typeface="Arial" panose="020B0604020202020204" pitchFamily="34" charset="0"/>
              <a:buAutoNum type="arabicPeriod"/>
            </a:pPr>
            <a:r>
              <a:rPr lang="zh-CN" altLang="en-US" sz="2400">
                <a:solidFill>
                  <a:srgbClr val="000000"/>
                </a:solidFill>
              </a:rPr>
              <a:t>如何科学认识毛泽东思想的历史地位？</a:t>
            </a:r>
          </a:p>
        </p:txBody>
      </p:sp>
      <p:sp>
        <p:nvSpPr>
          <p:cNvPr id="22" name="文本框 21">
            <a:extLst>
              <a:ext uri="{FF2B5EF4-FFF2-40B4-BE49-F238E27FC236}">
                <a16:creationId xmlns:a16="http://schemas.microsoft.com/office/drawing/2014/main" id="{B6BD09EC-0FDD-4543-8524-BFD9538F93DC}"/>
              </a:ext>
            </a:extLst>
          </p:cNvPr>
          <p:cNvSpPr txBox="1"/>
          <p:nvPr/>
        </p:nvSpPr>
        <p:spPr>
          <a:xfrm>
            <a:off x="7337239" y="1198499"/>
            <a:ext cx="3121152" cy="862013"/>
          </a:xfrm>
          <a:prstGeom prst="rect">
            <a:avLst/>
          </a:prstGeom>
          <a:noFill/>
        </p:spPr>
        <p:txBody>
          <a:bodyPr>
            <a:spAutoFit/>
          </a:bodyPr>
          <a:lstStyle/>
          <a:p>
            <a:pPr algn="ctr" defTabSz="457200">
              <a:defRPr/>
            </a:pPr>
            <a:r>
              <a:rPr lang="zh-CN" altLang="en-US"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rPr>
              <a:t>思 考 题</a:t>
            </a:r>
            <a:endParaRPr lang="en-US" altLang="zh-CN" sz="5000" b="1" dirty="0">
              <a:ln w="9525">
                <a:solidFill>
                  <a:prstClr val="white"/>
                </a:solidFill>
                <a:prstDash val="solid"/>
              </a:ln>
              <a:solidFill>
                <a:srgbClr val="C00000"/>
              </a:solidFill>
              <a:effectLst>
                <a:outerShdw blurRad="12700" dist="38100" dir="2700000" algn="tl" rotWithShape="0">
                  <a:prstClr val="white">
                    <a:lumMod val="50000"/>
                  </a:prstClr>
                </a:outerShdw>
              </a:effectLst>
              <a:latin typeface="Arial"/>
              <a:ea typeface="Microsoft YaHei"/>
              <a:cs typeface="+mn-ea"/>
              <a:sym typeface="+mn-lt"/>
            </a:endParaRPr>
          </a:p>
        </p:txBody>
      </p:sp>
      <p:sp>
        <p:nvSpPr>
          <p:cNvPr id="71686" name="灯片编号占位符 1">
            <a:extLst>
              <a:ext uri="{FF2B5EF4-FFF2-40B4-BE49-F238E27FC236}">
                <a16:creationId xmlns:a16="http://schemas.microsoft.com/office/drawing/2014/main" id="{1EB97B4F-EE9B-41A3-A504-9ED6CEED8F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fld id="{BAC1333C-23A4-484E-BD29-D66ECD7A3EEE}" type="slidenum">
              <a:rPr lang="zh-CN" altLang="en-US" sz="1200" smtClean="0">
                <a:solidFill>
                  <a:srgbClr val="898989"/>
                </a:solidFill>
              </a:rPr>
              <a:pPr>
                <a:lnSpc>
                  <a:spcPct val="100000"/>
                </a:lnSpc>
                <a:spcBef>
                  <a:spcPct val="0"/>
                </a:spcBef>
                <a:buFontTx/>
                <a:buNone/>
              </a:pPr>
              <a:t>6</a:t>
            </a:fld>
            <a:endParaRPr lang="zh-CN" altLang="en-US" sz="1200">
              <a:solidFill>
                <a:srgbClr val="898989"/>
              </a:soli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228">
            <a:extLst>
              <a:ext uri="{FF2B5EF4-FFF2-40B4-BE49-F238E27FC236}">
                <a16:creationId xmlns:a16="http://schemas.microsoft.com/office/drawing/2014/main" id="{61D57332-7E72-40A3-A83F-D3FDCD9893CF}"/>
              </a:ext>
            </a:extLst>
          </p:cNvPr>
          <p:cNvSpPr/>
          <p:nvPr/>
        </p:nvSpPr>
        <p:spPr>
          <a:xfrm>
            <a:off x="2427289" y="2908300"/>
            <a:ext cx="2395537" cy="2395538"/>
          </a:xfrm>
          <a:custGeom>
            <a:avLst/>
            <a:gdLst>
              <a:gd name="connsiteX0" fmla="*/ 333802 w 6623783"/>
              <a:gd name="connsiteY0" fmla="*/ 333802 h 6623050"/>
              <a:gd name="connsiteX1" fmla="*/ 333802 w 6623783"/>
              <a:gd name="connsiteY1" fmla="*/ 6289248 h 6623050"/>
              <a:gd name="connsiteX2" fmla="*/ 6289981 w 6623783"/>
              <a:gd name="connsiteY2" fmla="*/ 6289248 h 6623050"/>
              <a:gd name="connsiteX3" fmla="*/ 6289981 w 6623783"/>
              <a:gd name="connsiteY3" fmla="*/ 5829485 h 6623050"/>
              <a:gd name="connsiteX4" fmla="*/ 6289386 w 6623783"/>
              <a:gd name="connsiteY4" fmla="*/ 5829485 h 6623050"/>
              <a:gd name="connsiteX5" fmla="*/ 6289386 w 6623783"/>
              <a:gd name="connsiteY5" fmla="*/ 5345870 h 6623050"/>
              <a:gd name="connsiteX6" fmla="*/ 6292225 w 6623783"/>
              <a:gd name="connsiteY6" fmla="*/ 5344495 h 6623050"/>
              <a:gd name="connsiteX7" fmla="*/ 6307300 w 6623783"/>
              <a:gd name="connsiteY7" fmla="*/ 5326414 h 6623050"/>
              <a:gd name="connsiteX8" fmla="*/ 6307300 w 6623783"/>
              <a:gd name="connsiteY8" fmla="*/ 5322423 h 6623050"/>
              <a:gd name="connsiteX9" fmla="*/ 6308551 w 6623783"/>
              <a:gd name="connsiteY9" fmla="*/ 5326193 h 6623050"/>
              <a:gd name="connsiteX10" fmla="*/ 6491466 w 6623783"/>
              <a:gd name="connsiteY10" fmla="*/ 5440688 h 6623050"/>
              <a:gd name="connsiteX11" fmla="*/ 6492295 w 6623783"/>
              <a:gd name="connsiteY11" fmla="*/ 5440742 h 6623050"/>
              <a:gd name="connsiteX12" fmla="*/ 6491290 w 6623783"/>
              <a:gd name="connsiteY12" fmla="*/ 5441422 h 6623050"/>
              <a:gd name="connsiteX13" fmla="*/ 6617973 w 6623783"/>
              <a:gd name="connsiteY13" fmla="*/ 5534379 h 6623050"/>
              <a:gd name="connsiteX14" fmla="*/ 6619421 w 6623783"/>
              <a:gd name="connsiteY14" fmla="*/ 5534526 h 6623050"/>
              <a:gd name="connsiteX15" fmla="*/ 6623782 w 6623783"/>
              <a:gd name="connsiteY15" fmla="*/ 5538098 h 6623050"/>
              <a:gd name="connsiteX16" fmla="*/ 6623782 w 6623783"/>
              <a:gd name="connsiteY16" fmla="*/ 1992787 h 6623050"/>
              <a:gd name="connsiteX17" fmla="*/ 6603741 w 6623783"/>
              <a:gd name="connsiteY17" fmla="*/ 1986349 h 6623050"/>
              <a:gd name="connsiteX18" fmla="*/ 6582569 w 6623783"/>
              <a:gd name="connsiteY18" fmla="*/ 1973638 h 6623050"/>
              <a:gd name="connsiteX19" fmla="*/ 6446769 w 6623783"/>
              <a:gd name="connsiteY19" fmla="*/ 1856218 h 6623050"/>
              <a:gd name="connsiteX20" fmla="*/ 6361234 w 6623783"/>
              <a:gd name="connsiteY20" fmla="*/ 1791622 h 6623050"/>
              <a:gd name="connsiteX21" fmla="*/ 6289386 w 6623783"/>
              <a:gd name="connsiteY21" fmla="*/ 1732312 h 6623050"/>
              <a:gd name="connsiteX22" fmla="*/ 6289386 w 6623783"/>
              <a:gd name="connsiteY22" fmla="*/ 998540 h 6623050"/>
              <a:gd name="connsiteX23" fmla="*/ 6289981 w 6623783"/>
              <a:gd name="connsiteY23" fmla="*/ 998540 h 6623050"/>
              <a:gd name="connsiteX24" fmla="*/ 6289981 w 6623783"/>
              <a:gd name="connsiteY24" fmla="*/ 333802 h 6623050"/>
              <a:gd name="connsiteX25" fmla="*/ 0 w 6623783"/>
              <a:gd name="connsiteY25" fmla="*/ 0 h 6623050"/>
              <a:gd name="connsiteX26" fmla="*/ 6623783 w 6623783"/>
              <a:gd name="connsiteY26" fmla="*/ 0 h 6623050"/>
              <a:gd name="connsiteX27" fmla="*/ 6623783 w 6623783"/>
              <a:gd name="connsiteY27" fmla="*/ 998540 h 6623050"/>
              <a:gd name="connsiteX28" fmla="*/ 6623783 w 6623783"/>
              <a:gd name="connsiteY28" fmla="*/ 1992787 h 6623050"/>
              <a:gd name="connsiteX29" fmla="*/ 6623783 w 6623783"/>
              <a:gd name="connsiteY29" fmla="*/ 5538099 h 6623050"/>
              <a:gd name="connsiteX30" fmla="*/ 6623783 w 6623783"/>
              <a:gd name="connsiteY30" fmla="*/ 5829485 h 6623050"/>
              <a:gd name="connsiteX31" fmla="*/ 6623783 w 6623783"/>
              <a:gd name="connsiteY31" fmla="*/ 6623050 h 6623050"/>
              <a:gd name="connsiteX32" fmla="*/ 0 w 6623783"/>
              <a:gd name="connsiteY32" fmla="*/ 6623050 h 66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23783" h="6623050">
                <a:moveTo>
                  <a:pt x="333802" y="333802"/>
                </a:moveTo>
                <a:lnTo>
                  <a:pt x="333802" y="6289248"/>
                </a:lnTo>
                <a:lnTo>
                  <a:pt x="6289981" y="6289248"/>
                </a:lnTo>
                <a:lnTo>
                  <a:pt x="6289981" y="5829485"/>
                </a:lnTo>
                <a:lnTo>
                  <a:pt x="6289386" y="5829485"/>
                </a:lnTo>
                <a:lnTo>
                  <a:pt x="6289386" y="5345870"/>
                </a:lnTo>
                <a:lnTo>
                  <a:pt x="6292225" y="5344495"/>
                </a:lnTo>
                <a:cubicBezTo>
                  <a:pt x="6298255" y="5338468"/>
                  <a:pt x="6304285" y="5332441"/>
                  <a:pt x="6307300" y="5326414"/>
                </a:cubicBezTo>
                <a:lnTo>
                  <a:pt x="6307300" y="5322423"/>
                </a:lnTo>
                <a:lnTo>
                  <a:pt x="6308551" y="5326193"/>
                </a:lnTo>
                <a:cubicBezTo>
                  <a:pt x="6371521" y="5365363"/>
                  <a:pt x="6431494" y="5404532"/>
                  <a:pt x="6491466" y="5440688"/>
                </a:cubicBezTo>
                <a:lnTo>
                  <a:pt x="6492295" y="5440742"/>
                </a:lnTo>
                <a:lnTo>
                  <a:pt x="6491290" y="5441422"/>
                </a:lnTo>
                <a:cubicBezTo>
                  <a:pt x="6533518" y="5474407"/>
                  <a:pt x="6575745" y="5504393"/>
                  <a:pt x="6617973" y="5534379"/>
                </a:cubicBezTo>
                <a:lnTo>
                  <a:pt x="6619421" y="5534526"/>
                </a:lnTo>
                <a:lnTo>
                  <a:pt x="6623782" y="5538098"/>
                </a:lnTo>
                <a:lnTo>
                  <a:pt x="6623782" y="1992787"/>
                </a:lnTo>
                <a:lnTo>
                  <a:pt x="6603741" y="1986349"/>
                </a:lnTo>
                <a:cubicBezTo>
                  <a:pt x="6595960" y="1983432"/>
                  <a:pt x="6588604" y="1979665"/>
                  <a:pt x="6582569" y="1973638"/>
                </a:cubicBezTo>
                <a:cubicBezTo>
                  <a:pt x="6540320" y="1931487"/>
                  <a:pt x="6495054" y="1889336"/>
                  <a:pt x="6446769" y="1856218"/>
                </a:cubicBezTo>
                <a:cubicBezTo>
                  <a:pt x="6417346" y="1835895"/>
                  <a:pt x="6389054" y="1814065"/>
                  <a:pt x="6361234" y="1791622"/>
                </a:cubicBezTo>
                <a:lnTo>
                  <a:pt x="6289386" y="1732312"/>
                </a:lnTo>
                <a:lnTo>
                  <a:pt x="6289386" y="998540"/>
                </a:lnTo>
                <a:lnTo>
                  <a:pt x="6289981" y="998540"/>
                </a:lnTo>
                <a:lnTo>
                  <a:pt x="6289981" y="333802"/>
                </a:lnTo>
                <a:close/>
                <a:moveTo>
                  <a:pt x="0" y="0"/>
                </a:moveTo>
                <a:lnTo>
                  <a:pt x="6623783" y="0"/>
                </a:lnTo>
                <a:lnTo>
                  <a:pt x="6623783" y="998540"/>
                </a:lnTo>
                <a:lnTo>
                  <a:pt x="6623783" y="1992787"/>
                </a:lnTo>
                <a:lnTo>
                  <a:pt x="6623783" y="5538099"/>
                </a:lnTo>
                <a:lnTo>
                  <a:pt x="6623783" y="5829485"/>
                </a:lnTo>
                <a:lnTo>
                  <a:pt x="6623783" y="6623050"/>
                </a:lnTo>
                <a:lnTo>
                  <a:pt x="0" y="6623050"/>
                </a:lnTo>
                <a:close/>
              </a:path>
            </a:pathLst>
          </a:custGeom>
          <a:solidFill>
            <a:srgbClr val="FFC000"/>
          </a:solidFill>
          <a:ln w="12700" cap="flat" cmpd="sng" algn="ctr">
            <a:noFill/>
            <a:prstDash val="solid"/>
            <a:miter lim="800000"/>
          </a:ln>
          <a:effectLst>
            <a:outerShdw blurRad="50800" dist="38100" dir="8100000" algn="tr" rotWithShape="0">
              <a:prstClr val="black">
                <a:alpha val="40000"/>
              </a:prstClr>
            </a:outerShdw>
          </a:effectLst>
        </p:spPr>
        <p:txBody>
          <a:bodyPr anchor="ctr"/>
          <a:lstStyle/>
          <a:p>
            <a:pPr algn="ctr">
              <a:defRPr/>
            </a:pPr>
            <a:endParaRPr lang="en-US" kern="0">
              <a:solidFill>
                <a:srgbClr val="FFFFFF"/>
              </a:solidFill>
              <a:cs typeface="+mn-ea"/>
              <a:sym typeface="+mn-lt"/>
            </a:endParaRPr>
          </a:p>
        </p:txBody>
      </p:sp>
      <p:sp>
        <p:nvSpPr>
          <p:cNvPr id="5" name="文本框 4">
            <a:extLst>
              <a:ext uri="{FF2B5EF4-FFF2-40B4-BE49-F238E27FC236}">
                <a16:creationId xmlns:a16="http://schemas.microsoft.com/office/drawing/2014/main" id="{EBE204FE-76C9-4004-A712-CACD50AD2A3C}"/>
              </a:ext>
            </a:extLst>
          </p:cNvPr>
          <p:cNvSpPr txBox="1"/>
          <p:nvPr/>
        </p:nvSpPr>
        <p:spPr>
          <a:xfrm>
            <a:off x="1524000" y="692151"/>
            <a:ext cx="9144000" cy="862013"/>
          </a:xfrm>
          <a:prstGeom prst="rect">
            <a:avLst/>
          </a:prstGeom>
          <a:noFill/>
        </p:spPr>
        <p:txBody>
          <a:bodyPr>
            <a:spAutoFit/>
          </a:bodyPr>
          <a:lstStyle/>
          <a:p>
            <a:pPr algn="ctr">
              <a:defRPr/>
            </a:pPr>
            <a:r>
              <a:rPr lang="zh-CN" altLang="en-US" sz="5000" b="1" dirty="0">
                <a:solidFill>
                  <a:srgbClr val="C00000"/>
                </a:solidFill>
                <a:effectLst>
                  <a:outerShdw blurRad="38100" dist="38100" dir="2700000" algn="tl">
                    <a:srgbClr val="000000">
                      <a:alpha val="43137"/>
                    </a:srgbClr>
                  </a:outerShdw>
                </a:effectLst>
                <a:cs typeface="+mn-ea"/>
                <a:sym typeface="+mn-lt"/>
              </a:rPr>
              <a:t>思 考 题</a:t>
            </a:r>
            <a:endParaRPr lang="en-US" altLang="zh-CN" sz="5000" b="1" dirty="0">
              <a:solidFill>
                <a:srgbClr val="C00000"/>
              </a:solidFill>
              <a:effectLst>
                <a:outerShdw blurRad="38100" dist="38100" dir="2700000" algn="tl">
                  <a:srgbClr val="000000">
                    <a:alpha val="43137"/>
                  </a:srgbClr>
                </a:outerShdw>
              </a:effectLst>
              <a:cs typeface="+mn-ea"/>
              <a:sym typeface="+mn-lt"/>
            </a:endParaRPr>
          </a:p>
        </p:txBody>
      </p:sp>
      <p:sp>
        <p:nvSpPr>
          <p:cNvPr id="6" name="文本框 5">
            <a:extLst>
              <a:ext uri="{FF2B5EF4-FFF2-40B4-BE49-F238E27FC236}">
                <a16:creationId xmlns:a16="http://schemas.microsoft.com/office/drawing/2014/main" id="{C10E8C5B-7E4C-4B81-B66A-128A6495DF15}"/>
              </a:ext>
            </a:extLst>
          </p:cNvPr>
          <p:cNvSpPr txBox="1">
            <a:spLocks noChangeArrowheads="1"/>
          </p:cNvSpPr>
          <p:nvPr/>
        </p:nvSpPr>
        <p:spPr bwMode="auto">
          <a:xfrm>
            <a:off x="5654675" y="2551113"/>
            <a:ext cx="4281488" cy="3109912"/>
          </a:xfrm>
          <a:prstGeom prst="rect">
            <a:avLst/>
          </a:prstGeom>
          <a:noFill/>
          <a:ln>
            <a:noFill/>
          </a:ln>
        </p:spPr>
        <p:txBody>
          <a:bodyPr>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defRPr/>
            </a:pPr>
            <a:r>
              <a:rPr lang="zh-CN" altLang="en-US" sz="2400">
                <a:solidFill>
                  <a:srgbClr val="000000"/>
                </a:solidFill>
                <a:latin typeface="+mn-lt"/>
                <a:ea typeface="+mn-ea"/>
                <a:cs typeface="+mn-ea"/>
                <a:sym typeface="+mn-lt"/>
              </a:rPr>
              <a:t>如何认识当今世界的发展趋势？</a:t>
            </a:r>
          </a:p>
          <a:p>
            <a:pPr algn="just">
              <a:lnSpc>
                <a:spcPct val="120000"/>
              </a:lnSpc>
              <a:spcBef>
                <a:spcPts val="1400"/>
              </a:spcBef>
              <a:buFont typeface="Arial" panose="020B0604020202020204" pitchFamily="34" charset="0"/>
              <a:buAutoNum type="arabicPeriod"/>
              <a:defRPr/>
            </a:pPr>
            <a:r>
              <a:rPr lang="zh-CN" altLang="en-US" sz="2400">
                <a:solidFill>
                  <a:srgbClr val="000000"/>
                </a:solidFill>
                <a:latin typeface="+mn-lt"/>
                <a:ea typeface="+mn-ea"/>
                <a:cs typeface="+mn-ea"/>
                <a:sym typeface="+mn-lt"/>
              </a:rPr>
              <a:t>如何推动建立以合作共赢为核心的新型国际关系？</a:t>
            </a:r>
          </a:p>
          <a:p>
            <a:pPr algn="just">
              <a:lnSpc>
                <a:spcPct val="120000"/>
              </a:lnSpc>
              <a:spcBef>
                <a:spcPts val="1400"/>
              </a:spcBef>
              <a:buFont typeface="Arial" panose="020B0604020202020204" pitchFamily="34" charset="0"/>
              <a:buAutoNum type="arabicPeriod"/>
              <a:defRPr/>
            </a:pPr>
            <a:r>
              <a:rPr lang="zh-CN" altLang="en-US" sz="2400">
                <a:solidFill>
                  <a:srgbClr val="000000"/>
                </a:solidFill>
                <a:latin typeface="+mn-lt"/>
                <a:ea typeface="+mn-ea"/>
                <a:cs typeface="+mn-ea"/>
                <a:sym typeface="+mn-lt"/>
              </a:rPr>
              <a:t>如何理解构建人类命运共同体思想的科学内涵？</a:t>
            </a:r>
          </a:p>
        </p:txBody>
      </p:sp>
      <p:pic>
        <p:nvPicPr>
          <p:cNvPr id="10" name="图片 9">
            <a:extLst>
              <a:ext uri="{FF2B5EF4-FFF2-40B4-BE49-F238E27FC236}">
                <a16:creationId xmlns:a16="http://schemas.microsoft.com/office/drawing/2014/main" id="{F1FEE71E-21B5-4FAF-9C58-C185C4410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2765425"/>
            <a:ext cx="320040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8F2066B2-D967-420C-97CA-B800822D7695}"/>
              </a:ext>
            </a:extLst>
          </p:cNvPr>
          <p:cNvPicPr>
            <a:picLocks noChangeAspect="1"/>
          </p:cNvPicPr>
          <p:nvPr/>
        </p:nvPicPr>
        <p:blipFill>
          <a:blip r:embed="rId3"/>
          <a:stretch>
            <a:fillRect/>
          </a:stretch>
        </p:blipFill>
        <p:spPr>
          <a:xfrm>
            <a:off x="313312" y="0"/>
            <a:ext cx="11565376" cy="6858000"/>
          </a:xfrm>
          <a:prstGeom prst="rect">
            <a:avLst/>
          </a:prstGeom>
        </p:spPr>
      </p:pic>
      <p:pic>
        <p:nvPicPr>
          <p:cNvPr id="8" name="图片 7">
            <a:extLst>
              <a:ext uri="{FF2B5EF4-FFF2-40B4-BE49-F238E27FC236}">
                <a16:creationId xmlns:a16="http://schemas.microsoft.com/office/drawing/2014/main" id="{B86179FA-D591-40C3-A675-0B221178B9D2}"/>
              </a:ext>
            </a:extLst>
          </p:cNvPr>
          <p:cNvPicPr>
            <a:picLocks noChangeAspect="1"/>
          </p:cNvPicPr>
          <p:nvPr/>
        </p:nvPicPr>
        <p:blipFill>
          <a:blip r:embed="rId4"/>
          <a:stretch>
            <a:fillRect/>
          </a:stretch>
        </p:blipFill>
        <p:spPr>
          <a:xfrm>
            <a:off x="608853" y="140821"/>
            <a:ext cx="3886200" cy="6477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4" presetClass="entr" presetSubtype="1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par>
                          <p:cTn id="13" fill="hold" nodeType="afterGroup">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3508748-CDBB-4095-88E7-2B02622EDBA1}"/>
              </a:ext>
            </a:extLst>
          </p:cNvPr>
          <p:cNvSpPr txBox="1"/>
          <p:nvPr/>
        </p:nvSpPr>
        <p:spPr>
          <a:xfrm>
            <a:off x="2916518" y="819381"/>
            <a:ext cx="6096000" cy="646331"/>
          </a:xfrm>
          <a:prstGeom prst="rect">
            <a:avLst/>
          </a:prstGeom>
          <a:noFill/>
        </p:spPr>
        <p:txBody>
          <a:bodyPr wrap="square">
            <a:spAutoFit/>
          </a:bodyPr>
          <a:lstStyle/>
          <a:p>
            <a:pPr algn="ctr"/>
            <a:r>
              <a:rPr lang="zh-CN" altLang="zh-CN" sz="3600" b="1" kern="100" dirty="0">
                <a:effectLst/>
                <a:ea typeface="黑体" panose="02010609060101010101" pitchFamily="49" charset="-122"/>
                <a:cs typeface="Times New Roman" panose="02020603050405020304" pitchFamily="18" charset="0"/>
              </a:rPr>
              <a:t>重点</a:t>
            </a:r>
            <a:endParaRPr lang="zh-CN" altLang="en-US" sz="3600" dirty="0"/>
          </a:p>
        </p:txBody>
      </p:sp>
      <p:graphicFrame>
        <p:nvGraphicFramePr>
          <p:cNvPr id="4" name="表格 3">
            <a:extLst>
              <a:ext uri="{FF2B5EF4-FFF2-40B4-BE49-F238E27FC236}">
                <a16:creationId xmlns:a16="http://schemas.microsoft.com/office/drawing/2014/main" id="{267AC16A-E701-45FD-B5CF-5163AF6947FF}"/>
              </a:ext>
            </a:extLst>
          </p:cNvPr>
          <p:cNvGraphicFramePr>
            <a:graphicFrameLocks noGrp="1"/>
          </p:cNvGraphicFramePr>
          <p:nvPr>
            <p:extLst>
              <p:ext uri="{D42A27DB-BD31-4B8C-83A1-F6EECF244321}">
                <p14:modId xmlns:p14="http://schemas.microsoft.com/office/powerpoint/2010/main" val="1278547530"/>
              </p:ext>
            </p:extLst>
          </p:nvPr>
        </p:nvGraphicFramePr>
        <p:xfrm>
          <a:off x="3293035" y="1862726"/>
          <a:ext cx="7416801" cy="3760470"/>
        </p:xfrm>
        <a:graphic>
          <a:graphicData uri="http://schemas.openxmlformats.org/drawingml/2006/table">
            <a:tbl>
              <a:tblPr/>
              <a:tblGrid>
                <a:gridCol w="7416801">
                  <a:extLst>
                    <a:ext uri="{9D8B030D-6E8A-4147-A177-3AD203B41FA5}">
                      <a16:colId xmlns:a16="http://schemas.microsoft.com/office/drawing/2014/main" val="802045946"/>
                    </a:ext>
                  </a:extLst>
                </a:gridCol>
              </a:tblGrid>
              <a:tr h="1543050">
                <a:tc>
                  <a:txBody>
                    <a:bodyPr/>
                    <a:lstStyle/>
                    <a:p>
                      <a:pPr marL="514350" lvl="0" indent="-514350" algn="just">
                        <a:lnSpc>
                          <a:spcPct val="150000"/>
                        </a:lnSpc>
                        <a:buFont typeface="+mj-lt"/>
                        <a:buAutoNum type="arabicPeriod"/>
                        <a:tabLst>
                          <a:tab pos="198120" algn="l"/>
                        </a:tabLst>
                      </a:pPr>
                      <a:r>
                        <a:rPr lang="zh-CN" sz="2800" b="1" kern="100" dirty="0">
                          <a:effectLst/>
                          <a:latin typeface="宋体" panose="02010600030101010101" pitchFamily="2" charset="-122"/>
                          <a:ea typeface="楷体_GB2312"/>
                          <a:cs typeface="Times New Roman" panose="02020603050405020304" pitchFamily="18" charset="0"/>
                        </a:rPr>
                        <a:t>世界正处于大发展大变革大调整时期</a:t>
                      </a:r>
                      <a:endParaRPr lang="zh-CN" sz="28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514350" lvl="0" indent="-514350" algn="just">
                        <a:lnSpc>
                          <a:spcPct val="150000"/>
                        </a:lnSpc>
                        <a:buFont typeface="+mj-lt"/>
                        <a:buAutoNum type="arabicPeriod"/>
                        <a:tabLst>
                          <a:tab pos="198120" algn="l"/>
                        </a:tabLst>
                      </a:pPr>
                      <a:r>
                        <a:rPr lang="zh-CN" sz="2800" b="1" kern="100" dirty="0">
                          <a:effectLst/>
                          <a:latin typeface="宋体" panose="02010600030101010101" pitchFamily="2" charset="-122"/>
                          <a:ea typeface="楷体_GB2312"/>
                          <a:cs typeface="Times New Roman" panose="02020603050405020304" pitchFamily="18" charset="0"/>
                        </a:rPr>
                        <a:t>坚持独立自主和平外交政策</a:t>
                      </a:r>
                      <a:endParaRPr lang="en-US" altLang="zh-CN" sz="28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514350" lvl="0" indent="-514350" algn="just">
                        <a:lnSpc>
                          <a:spcPct val="150000"/>
                        </a:lnSpc>
                        <a:buFont typeface="+mj-lt"/>
                        <a:buAutoNum type="arabicPeriod"/>
                        <a:tabLst>
                          <a:tab pos="198120" algn="l"/>
                        </a:tabLst>
                      </a:pPr>
                      <a:r>
                        <a:rPr lang="zh-CN" sz="2800" b="1" kern="100" dirty="0">
                          <a:effectLst/>
                          <a:latin typeface="宋体" panose="02010600030101010101" pitchFamily="2" charset="-122"/>
                          <a:ea typeface="楷体_GB2312"/>
                          <a:cs typeface="Times New Roman" panose="02020603050405020304" pitchFamily="18" charset="0"/>
                        </a:rPr>
                        <a:t>推动建立新型国际关系</a:t>
                      </a:r>
                      <a:endParaRPr lang="en-US" altLang="zh-CN" sz="28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514350" lvl="0" indent="-514350" algn="just">
                        <a:lnSpc>
                          <a:spcPct val="150000"/>
                        </a:lnSpc>
                        <a:buFont typeface="+mj-lt"/>
                        <a:buAutoNum type="arabicPeriod"/>
                        <a:tabLst>
                          <a:tab pos="198120" algn="l"/>
                        </a:tabLst>
                      </a:pPr>
                      <a:r>
                        <a:rPr lang="zh-CN" sz="2800" b="1" kern="100" dirty="0">
                          <a:effectLst/>
                          <a:latin typeface="宋体" panose="02010600030101010101" pitchFamily="2" charset="-122"/>
                          <a:ea typeface="楷体_GB2312"/>
                          <a:cs typeface="Times New Roman" panose="02020603050405020304" pitchFamily="18" charset="0"/>
                        </a:rPr>
                        <a:t>构建人类命运共同体思想的内涵</a:t>
                      </a:r>
                      <a:endParaRPr lang="en-US" altLang="zh-CN" sz="28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514350" lvl="0" indent="-514350" algn="just">
                        <a:lnSpc>
                          <a:spcPct val="150000"/>
                        </a:lnSpc>
                        <a:buFont typeface="+mj-lt"/>
                        <a:buAutoNum type="arabicPeriod"/>
                        <a:tabLst>
                          <a:tab pos="198120" algn="l"/>
                        </a:tabLst>
                      </a:pPr>
                      <a:r>
                        <a:rPr lang="zh-CN" sz="2800" b="1" kern="100" dirty="0">
                          <a:effectLst/>
                          <a:latin typeface="宋体" panose="02010600030101010101" pitchFamily="2" charset="-122"/>
                          <a:ea typeface="楷体_GB2312"/>
                          <a:cs typeface="Times New Roman" panose="02020603050405020304" pitchFamily="18" charset="0"/>
                        </a:rPr>
                        <a:t>促进“一带一路”国际合作</a:t>
                      </a:r>
                      <a:endParaRPr lang="en-US" altLang="zh-CN" sz="28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514350" lvl="0" indent="-514350" algn="just">
                        <a:lnSpc>
                          <a:spcPct val="150000"/>
                        </a:lnSpc>
                        <a:buFont typeface="+mj-lt"/>
                        <a:buAutoNum type="arabicPeriod"/>
                        <a:tabLst>
                          <a:tab pos="198120" algn="l"/>
                        </a:tabLst>
                      </a:pPr>
                      <a:r>
                        <a:rPr lang="zh-CN" sz="2800" b="1" kern="100" dirty="0">
                          <a:effectLst/>
                          <a:latin typeface="宋体" panose="02010600030101010101" pitchFamily="2" charset="-122"/>
                          <a:ea typeface="楷体_GB2312"/>
                          <a:cs typeface="Times New Roman" panose="02020603050405020304" pitchFamily="18" charset="0"/>
                        </a:rPr>
                        <a:t>共商共建人类命运共同体</a:t>
                      </a:r>
                      <a:endParaRPr lang="zh-CN" sz="28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2385509"/>
                  </a:ext>
                </a:extLst>
              </a:tr>
            </a:tbl>
          </a:graphicData>
        </a:graphic>
      </p:graphicFrame>
    </p:spTree>
    <p:extLst>
      <p:ext uri="{BB962C8B-B14F-4D97-AF65-F5344CB8AC3E}">
        <p14:creationId xmlns:p14="http://schemas.microsoft.com/office/powerpoint/2010/main" val="6333891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228">
            <a:extLst>
              <a:ext uri="{FF2B5EF4-FFF2-40B4-BE49-F238E27FC236}">
                <a16:creationId xmlns:a16="http://schemas.microsoft.com/office/drawing/2014/main" id="{61D57332-7E72-40A3-A83F-D3FDCD9893CF}"/>
              </a:ext>
            </a:extLst>
          </p:cNvPr>
          <p:cNvSpPr/>
          <p:nvPr/>
        </p:nvSpPr>
        <p:spPr>
          <a:xfrm>
            <a:off x="2427289" y="2908300"/>
            <a:ext cx="2395537" cy="2395538"/>
          </a:xfrm>
          <a:custGeom>
            <a:avLst/>
            <a:gdLst>
              <a:gd name="connsiteX0" fmla="*/ 333802 w 6623783"/>
              <a:gd name="connsiteY0" fmla="*/ 333802 h 6623050"/>
              <a:gd name="connsiteX1" fmla="*/ 333802 w 6623783"/>
              <a:gd name="connsiteY1" fmla="*/ 6289248 h 6623050"/>
              <a:gd name="connsiteX2" fmla="*/ 6289981 w 6623783"/>
              <a:gd name="connsiteY2" fmla="*/ 6289248 h 6623050"/>
              <a:gd name="connsiteX3" fmla="*/ 6289981 w 6623783"/>
              <a:gd name="connsiteY3" fmla="*/ 5829485 h 6623050"/>
              <a:gd name="connsiteX4" fmla="*/ 6289386 w 6623783"/>
              <a:gd name="connsiteY4" fmla="*/ 5829485 h 6623050"/>
              <a:gd name="connsiteX5" fmla="*/ 6289386 w 6623783"/>
              <a:gd name="connsiteY5" fmla="*/ 5345870 h 6623050"/>
              <a:gd name="connsiteX6" fmla="*/ 6292225 w 6623783"/>
              <a:gd name="connsiteY6" fmla="*/ 5344495 h 6623050"/>
              <a:gd name="connsiteX7" fmla="*/ 6307300 w 6623783"/>
              <a:gd name="connsiteY7" fmla="*/ 5326414 h 6623050"/>
              <a:gd name="connsiteX8" fmla="*/ 6307300 w 6623783"/>
              <a:gd name="connsiteY8" fmla="*/ 5322423 h 6623050"/>
              <a:gd name="connsiteX9" fmla="*/ 6308551 w 6623783"/>
              <a:gd name="connsiteY9" fmla="*/ 5326193 h 6623050"/>
              <a:gd name="connsiteX10" fmla="*/ 6491466 w 6623783"/>
              <a:gd name="connsiteY10" fmla="*/ 5440688 h 6623050"/>
              <a:gd name="connsiteX11" fmla="*/ 6492295 w 6623783"/>
              <a:gd name="connsiteY11" fmla="*/ 5440742 h 6623050"/>
              <a:gd name="connsiteX12" fmla="*/ 6491290 w 6623783"/>
              <a:gd name="connsiteY12" fmla="*/ 5441422 h 6623050"/>
              <a:gd name="connsiteX13" fmla="*/ 6617973 w 6623783"/>
              <a:gd name="connsiteY13" fmla="*/ 5534379 h 6623050"/>
              <a:gd name="connsiteX14" fmla="*/ 6619421 w 6623783"/>
              <a:gd name="connsiteY14" fmla="*/ 5534526 h 6623050"/>
              <a:gd name="connsiteX15" fmla="*/ 6623782 w 6623783"/>
              <a:gd name="connsiteY15" fmla="*/ 5538098 h 6623050"/>
              <a:gd name="connsiteX16" fmla="*/ 6623782 w 6623783"/>
              <a:gd name="connsiteY16" fmla="*/ 1992787 h 6623050"/>
              <a:gd name="connsiteX17" fmla="*/ 6603741 w 6623783"/>
              <a:gd name="connsiteY17" fmla="*/ 1986349 h 6623050"/>
              <a:gd name="connsiteX18" fmla="*/ 6582569 w 6623783"/>
              <a:gd name="connsiteY18" fmla="*/ 1973638 h 6623050"/>
              <a:gd name="connsiteX19" fmla="*/ 6446769 w 6623783"/>
              <a:gd name="connsiteY19" fmla="*/ 1856218 h 6623050"/>
              <a:gd name="connsiteX20" fmla="*/ 6361234 w 6623783"/>
              <a:gd name="connsiteY20" fmla="*/ 1791622 h 6623050"/>
              <a:gd name="connsiteX21" fmla="*/ 6289386 w 6623783"/>
              <a:gd name="connsiteY21" fmla="*/ 1732312 h 6623050"/>
              <a:gd name="connsiteX22" fmla="*/ 6289386 w 6623783"/>
              <a:gd name="connsiteY22" fmla="*/ 998540 h 6623050"/>
              <a:gd name="connsiteX23" fmla="*/ 6289981 w 6623783"/>
              <a:gd name="connsiteY23" fmla="*/ 998540 h 6623050"/>
              <a:gd name="connsiteX24" fmla="*/ 6289981 w 6623783"/>
              <a:gd name="connsiteY24" fmla="*/ 333802 h 6623050"/>
              <a:gd name="connsiteX25" fmla="*/ 0 w 6623783"/>
              <a:gd name="connsiteY25" fmla="*/ 0 h 6623050"/>
              <a:gd name="connsiteX26" fmla="*/ 6623783 w 6623783"/>
              <a:gd name="connsiteY26" fmla="*/ 0 h 6623050"/>
              <a:gd name="connsiteX27" fmla="*/ 6623783 w 6623783"/>
              <a:gd name="connsiteY27" fmla="*/ 998540 h 6623050"/>
              <a:gd name="connsiteX28" fmla="*/ 6623783 w 6623783"/>
              <a:gd name="connsiteY28" fmla="*/ 1992787 h 6623050"/>
              <a:gd name="connsiteX29" fmla="*/ 6623783 w 6623783"/>
              <a:gd name="connsiteY29" fmla="*/ 5538099 h 6623050"/>
              <a:gd name="connsiteX30" fmla="*/ 6623783 w 6623783"/>
              <a:gd name="connsiteY30" fmla="*/ 5829485 h 6623050"/>
              <a:gd name="connsiteX31" fmla="*/ 6623783 w 6623783"/>
              <a:gd name="connsiteY31" fmla="*/ 6623050 h 6623050"/>
              <a:gd name="connsiteX32" fmla="*/ 0 w 6623783"/>
              <a:gd name="connsiteY32" fmla="*/ 6623050 h 66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23783" h="6623050">
                <a:moveTo>
                  <a:pt x="333802" y="333802"/>
                </a:moveTo>
                <a:lnTo>
                  <a:pt x="333802" y="6289248"/>
                </a:lnTo>
                <a:lnTo>
                  <a:pt x="6289981" y="6289248"/>
                </a:lnTo>
                <a:lnTo>
                  <a:pt x="6289981" y="5829485"/>
                </a:lnTo>
                <a:lnTo>
                  <a:pt x="6289386" y="5829485"/>
                </a:lnTo>
                <a:lnTo>
                  <a:pt x="6289386" y="5345870"/>
                </a:lnTo>
                <a:lnTo>
                  <a:pt x="6292225" y="5344495"/>
                </a:lnTo>
                <a:cubicBezTo>
                  <a:pt x="6298255" y="5338468"/>
                  <a:pt x="6304285" y="5332441"/>
                  <a:pt x="6307300" y="5326414"/>
                </a:cubicBezTo>
                <a:lnTo>
                  <a:pt x="6307300" y="5322423"/>
                </a:lnTo>
                <a:lnTo>
                  <a:pt x="6308551" y="5326193"/>
                </a:lnTo>
                <a:cubicBezTo>
                  <a:pt x="6371521" y="5365363"/>
                  <a:pt x="6431494" y="5404532"/>
                  <a:pt x="6491466" y="5440688"/>
                </a:cubicBezTo>
                <a:lnTo>
                  <a:pt x="6492295" y="5440742"/>
                </a:lnTo>
                <a:lnTo>
                  <a:pt x="6491290" y="5441422"/>
                </a:lnTo>
                <a:cubicBezTo>
                  <a:pt x="6533518" y="5474407"/>
                  <a:pt x="6575745" y="5504393"/>
                  <a:pt x="6617973" y="5534379"/>
                </a:cubicBezTo>
                <a:lnTo>
                  <a:pt x="6619421" y="5534526"/>
                </a:lnTo>
                <a:lnTo>
                  <a:pt x="6623782" y="5538098"/>
                </a:lnTo>
                <a:lnTo>
                  <a:pt x="6623782" y="1992787"/>
                </a:lnTo>
                <a:lnTo>
                  <a:pt x="6603741" y="1986349"/>
                </a:lnTo>
                <a:cubicBezTo>
                  <a:pt x="6595960" y="1983432"/>
                  <a:pt x="6588604" y="1979665"/>
                  <a:pt x="6582569" y="1973638"/>
                </a:cubicBezTo>
                <a:cubicBezTo>
                  <a:pt x="6540320" y="1931487"/>
                  <a:pt x="6495054" y="1889336"/>
                  <a:pt x="6446769" y="1856218"/>
                </a:cubicBezTo>
                <a:cubicBezTo>
                  <a:pt x="6417346" y="1835895"/>
                  <a:pt x="6389054" y="1814065"/>
                  <a:pt x="6361234" y="1791622"/>
                </a:cubicBezTo>
                <a:lnTo>
                  <a:pt x="6289386" y="1732312"/>
                </a:lnTo>
                <a:lnTo>
                  <a:pt x="6289386" y="998540"/>
                </a:lnTo>
                <a:lnTo>
                  <a:pt x="6289981" y="998540"/>
                </a:lnTo>
                <a:lnTo>
                  <a:pt x="6289981" y="333802"/>
                </a:lnTo>
                <a:close/>
                <a:moveTo>
                  <a:pt x="0" y="0"/>
                </a:moveTo>
                <a:lnTo>
                  <a:pt x="6623783" y="0"/>
                </a:lnTo>
                <a:lnTo>
                  <a:pt x="6623783" y="998540"/>
                </a:lnTo>
                <a:lnTo>
                  <a:pt x="6623783" y="1992787"/>
                </a:lnTo>
                <a:lnTo>
                  <a:pt x="6623783" y="5538099"/>
                </a:lnTo>
                <a:lnTo>
                  <a:pt x="6623783" y="5829485"/>
                </a:lnTo>
                <a:lnTo>
                  <a:pt x="6623783" y="6623050"/>
                </a:lnTo>
                <a:lnTo>
                  <a:pt x="0" y="6623050"/>
                </a:lnTo>
                <a:close/>
              </a:path>
            </a:pathLst>
          </a:custGeom>
          <a:solidFill>
            <a:srgbClr val="FFC000"/>
          </a:solidFill>
          <a:ln w="12700" cap="flat" cmpd="sng" algn="ctr">
            <a:noFill/>
            <a:prstDash val="solid"/>
            <a:miter lim="800000"/>
          </a:ln>
          <a:effectLst>
            <a:outerShdw blurRad="50800" dist="38100" dir="8100000" algn="tr" rotWithShape="0">
              <a:prstClr val="black">
                <a:alpha val="40000"/>
              </a:prstClr>
            </a:outerShdw>
          </a:effectLst>
        </p:spPr>
        <p:txBody>
          <a:bodyPr anchor="ctr"/>
          <a:lstStyle/>
          <a:p>
            <a:pPr algn="ctr">
              <a:defRPr/>
            </a:pPr>
            <a:endParaRPr lang="en-US" kern="0">
              <a:solidFill>
                <a:srgbClr val="FFFFFF"/>
              </a:solidFill>
              <a:cs typeface="+mn-ea"/>
              <a:sym typeface="+mn-lt"/>
            </a:endParaRPr>
          </a:p>
        </p:txBody>
      </p:sp>
      <p:sp>
        <p:nvSpPr>
          <p:cNvPr id="5" name="文本框 4">
            <a:extLst>
              <a:ext uri="{FF2B5EF4-FFF2-40B4-BE49-F238E27FC236}">
                <a16:creationId xmlns:a16="http://schemas.microsoft.com/office/drawing/2014/main" id="{EBE204FE-76C9-4004-A712-CACD50AD2A3C}"/>
              </a:ext>
            </a:extLst>
          </p:cNvPr>
          <p:cNvSpPr txBox="1"/>
          <p:nvPr/>
        </p:nvSpPr>
        <p:spPr>
          <a:xfrm>
            <a:off x="1524000" y="692151"/>
            <a:ext cx="9144000" cy="862013"/>
          </a:xfrm>
          <a:prstGeom prst="rect">
            <a:avLst/>
          </a:prstGeom>
          <a:noFill/>
        </p:spPr>
        <p:txBody>
          <a:bodyPr>
            <a:spAutoFit/>
          </a:bodyPr>
          <a:lstStyle/>
          <a:p>
            <a:pPr algn="ctr">
              <a:defRPr/>
            </a:pPr>
            <a:r>
              <a:rPr lang="zh-CN" altLang="en-US" sz="5000" b="1" dirty="0">
                <a:solidFill>
                  <a:srgbClr val="C00000"/>
                </a:solidFill>
                <a:effectLst>
                  <a:outerShdw blurRad="38100" dist="38100" dir="2700000" algn="tl">
                    <a:srgbClr val="000000">
                      <a:alpha val="43137"/>
                    </a:srgbClr>
                  </a:outerShdw>
                </a:effectLst>
                <a:cs typeface="+mn-ea"/>
                <a:sym typeface="+mn-lt"/>
              </a:rPr>
              <a:t>思 考 题</a:t>
            </a:r>
            <a:endParaRPr lang="en-US" altLang="zh-CN" sz="5000" b="1" dirty="0">
              <a:solidFill>
                <a:srgbClr val="C00000"/>
              </a:solidFill>
              <a:effectLst>
                <a:outerShdw blurRad="38100" dist="38100" dir="2700000" algn="tl">
                  <a:srgbClr val="000000">
                    <a:alpha val="43137"/>
                  </a:srgbClr>
                </a:outerShdw>
              </a:effectLst>
              <a:cs typeface="+mn-ea"/>
              <a:sym typeface="+mn-lt"/>
            </a:endParaRPr>
          </a:p>
        </p:txBody>
      </p:sp>
      <p:sp>
        <p:nvSpPr>
          <p:cNvPr id="6" name="文本框 5">
            <a:extLst>
              <a:ext uri="{FF2B5EF4-FFF2-40B4-BE49-F238E27FC236}">
                <a16:creationId xmlns:a16="http://schemas.microsoft.com/office/drawing/2014/main" id="{C10E8C5B-7E4C-4B81-B66A-128A6495DF15}"/>
              </a:ext>
            </a:extLst>
          </p:cNvPr>
          <p:cNvSpPr txBox="1">
            <a:spLocks noChangeArrowheads="1"/>
          </p:cNvSpPr>
          <p:nvPr/>
        </p:nvSpPr>
        <p:spPr bwMode="auto">
          <a:xfrm>
            <a:off x="5654675" y="2551113"/>
            <a:ext cx="4281488" cy="3109912"/>
          </a:xfrm>
          <a:prstGeom prst="rect">
            <a:avLst/>
          </a:prstGeom>
          <a:noFill/>
          <a:ln>
            <a:noFill/>
          </a:ln>
        </p:spPr>
        <p:txBody>
          <a:bodyPr>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defRPr/>
            </a:pPr>
            <a:r>
              <a:rPr lang="zh-CN" altLang="en-US" sz="2400">
                <a:solidFill>
                  <a:srgbClr val="000000"/>
                </a:solidFill>
                <a:latin typeface="+mn-lt"/>
                <a:ea typeface="+mn-ea"/>
                <a:cs typeface="+mn-ea"/>
                <a:sym typeface="+mn-lt"/>
              </a:rPr>
              <a:t>如何认识当今世界的发展趋势？</a:t>
            </a:r>
          </a:p>
          <a:p>
            <a:pPr algn="just">
              <a:lnSpc>
                <a:spcPct val="120000"/>
              </a:lnSpc>
              <a:spcBef>
                <a:spcPts val="1400"/>
              </a:spcBef>
              <a:buFont typeface="Arial" panose="020B0604020202020204" pitchFamily="34" charset="0"/>
              <a:buAutoNum type="arabicPeriod"/>
              <a:defRPr/>
            </a:pPr>
            <a:r>
              <a:rPr lang="zh-CN" altLang="en-US" sz="2400">
                <a:solidFill>
                  <a:srgbClr val="000000"/>
                </a:solidFill>
                <a:latin typeface="+mn-lt"/>
                <a:ea typeface="+mn-ea"/>
                <a:cs typeface="+mn-ea"/>
                <a:sym typeface="+mn-lt"/>
              </a:rPr>
              <a:t>如何推动建立以合作共赢为核心的新型国际关系？</a:t>
            </a:r>
          </a:p>
          <a:p>
            <a:pPr algn="just">
              <a:lnSpc>
                <a:spcPct val="120000"/>
              </a:lnSpc>
              <a:spcBef>
                <a:spcPts val="1400"/>
              </a:spcBef>
              <a:buFont typeface="Arial" panose="020B0604020202020204" pitchFamily="34" charset="0"/>
              <a:buAutoNum type="arabicPeriod"/>
              <a:defRPr/>
            </a:pPr>
            <a:r>
              <a:rPr lang="zh-CN" altLang="en-US" sz="2400">
                <a:solidFill>
                  <a:srgbClr val="000000"/>
                </a:solidFill>
                <a:latin typeface="+mn-lt"/>
                <a:ea typeface="+mn-ea"/>
                <a:cs typeface="+mn-ea"/>
                <a:sym typeface="+mn-lt"/>
              </a:rPr>
              <a:t>如何理解构建人类命运共同体思想的科学内涵？</a:t>
            </a:r>
          </a:p>
        </p:txBody>
      </p:sp>
      <p:pic>
        <p:nvPicPr>
          <p:cNvPr id="10" name="图片 9">
            <a:extLst>
              <a:ext uri="{FF2B5EF4-FFF2-40B4-BE49-F238E27FC236}">
                <a16:creationId xmlns:a16="http://schemas.microsoft.com/office/drawing/2014/main" id="{F1FEE71E-21B5-4FAF-9C58-C185C4410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2765425"/>
            <a:ext cx="320040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4" presetClass="entr" presetSubtype="1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par>
                          <p:cTn id="13" fill="hold" nodeType="afterGroup">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3">
            <a:extLst>
              <a:ext uri="{FF2B5EF4-FFF2-40B4-BE49-F238E27FC236}">
                <a16:creationId xmlns:a16="http://schemas.microsoft.com/office/drawing/2014/main" id="{4B3443C0-C0DE-445E-B516-3914E25F2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89364"/>
            <a:ext cx="91440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41ACE6CA-8F0A-4BFB-A5DA-90C0D7999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88" b="569"/>
          <a:stretch>
            <a:fillRect/>
          </a:stretch>
        </p:blipFill>
        <p:spPr bwMode="auto">
          <a:xfrm>
            <a:off x="1524000" y="-26988"/>
            <a:ext cx="3475038"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hlinkClick r:id="rId4" action="ppaction://hlinksldjump"/>
            <a:extLst>
              <a:ext uri="{FF2B5EF4-FFF2-40B4-BE49-F238E27FC236}">
                <a16:creationId xmlns:a16="http://schemas.microsoft.com/office/drawing/2014/main" id="{A3042DCE-0073-4F52-A5A7-A3E8DB9361F1}"/>
              </a:ext>
            </a:extLst>
          </p:cNvPr>
          <p:cNvSpPr txBox="1"/>
          <p:nvPr/>
        </p:nvSpPr>
        <p:spPr>
          <a:xfrm>
            <a:off x="6638301" y="3328243"/>
            <a:ext cx="3138744" cy="830997"/>
          </a:xfrm>
          <a:prstGeom prst="rect">
            <a:avLst/>
          </a:prstGeom>
          <a:noFill/>
        </p:spPr>
        <p:txBody>
          <a:bodyPr>
            <a:spAutoFit/>
            <a:scene3d>
              <a:camera prst="orthographicFront"/>
              <a:lightRig rig="threePt" dir="t"/>
            </a:scene3d>
            <a:sp3d contourW="12700"/>
          </a:bodyPr>
          <a:lstStyle/>
          <a:p>
            <a:pPr algn="just">
              <a:defRPr/>
            </a:pPr>
            <a:r>
              <a:rPr lang="zh-CN" altLang="en-US" sz="2400" b="1" dirty="0">
                <a:solidFill>
                  <a:srgbClr val="FF0000"/>
                </a:solidFill>
                <a:latin typeface="+mn-ea"/>
              </a:rPr>
              <a:t>实现中华民族伟大复兴关键在党</a:t>
            </a:r>
          </a:p>
        </p:txBody>
      </p:sp>
      <p:sp>
        <p:nvSpPr>
          <p:cNvPr id="16" name="文本框 15">
            <a:hlinkClick r:id="rId5" action="ppaction://hlinksldjump"/>
            <a:extLst>
              <a:ext uri="{FF2B5EF4-FFF2-40B4-BE49-F238E27FC236}">
                <a16:creationId xmlns:a16="http://schemas.microsoft.com/office/drawing/2014/main" id="{F6F55CB3-325A-4A6B-842B-B2E705E04735}"/>
              </a:ext>
            </a:extLst>
          </p:cNvPr>
          <p:cNvSpPr txBox="1"/>
          <p:nvPr/>
        </p:nvSpPr>
        <p:spPr>
          <a:xfrm>
            <a:off x="6637523" y="4835053"/>
            <a:ext cx="3223654" cy="830997"/>
          </a:xfrm>
          <a:prstGeom prst="rect">
            <a:avLst/>
          </a:prstGeom>
          <a:noFill/>
        </p:spPr>
        <p:txBody>
          <a:bodyPr>
            <a:spAutoFit/>
            <a:scene3d>
              <a:camera prst="orthographicFront"/>
              <a:lightRig rig="threePt" dir="t"/>
            </a:scene3d>
            <a:sp3d contourW="12700"/>
          </a:bodyPr>
          <a:lstStyle/>
          <a:p>
            <a:pPr algn="just">
              <a:defRPr/>
            </a:pPr>
            <a:r>
              <a:rPr lang="zh-CN" altLang="en-US" sz="2400" b="1" dirty="0">
                <a:solidFill>
                  <a:srgbClr val="FF0000"/>
                </a:solidFill>
                <a:latin typeface="+mn-ea"/>
              </a:rPr>
              <a:t>坚持党对一切工作的领导</a:t>
            </a:r>
          </a:p>
        </p:txBody>
      </p:sp>
      <p:sp>
        <p:nvSpPr>
          <p:cNvPr id="20" name="文本框 19">
            <a:hlinkClick r:id="rId4" action="ppaction://hlinksldjump"/>
            <a:extLst>
              <a:ext uri="{FF2B5EF4-FFF2-40B4-BE49-F238E27FC236}">
                <a16:creationId xmlns:a16="http://schemas.microsoft.com/office/drawing/2014/main" id="{A379C7D2-CF00-4BD7-BA13-7B90CC4DEF31}"/>
              </a:ext>
            </a:extLst>
          </p:cNvPr>
          <p:cNvSpPr txBox="1"/>
          <p:nvPr/>
        </p:nvSpPr>
        <p:spPr>
          <a:xfrm>
            <a:off x="5498417" y="3514588"/>
            <a:ext cx="1694548" cy="461665"/>
          </a:xfrm>
          <a:prstGeom prst="rect">
            <a:avLst/>
          </a:prstGeom>
          <a:noFill/>
        </p:spPr>
        <p:txBody>
          <a:bodyPr>
            <a:spAutoFit/>
            <a:scene3d>
              <a:camera prst="orthographicFront"/>
              <a:lightRig rig="threePt" dir="t"/>
            </a:scene3d>
            <a:sp3d contourW="12700"/>
          </a:bodyPr>
          <a:lstStyle/>
          <a:p>
            <a:pPr>
              <a:defRPr/>
            </a:pPr>
            <a:r>
              <a:rPr lang="zh-CN" altLang="en-US" sz="2400" b="1" dirty="0">
                <a:solidFill>
                  <a:srgbClr val="C00000"/>
                </a:solidFill>
                <a:latin typeface="+mn-ea"/>
              </a:rPr>
              <a:t>第一节</a:t>
            </a:r>
            <a:endParaRPr lang="zh-CN" altLang="en-US" sz="2400" b="1" dirty="0">
              <a:solidFill>
                <a:schemeClr val="tx1">
                  <a:lumMod val="75000"/>
                  <a:lumOff val="25000"/>
                </a:schemeClr>
              </a:solidFill>
              <a:latin typeface="+mn-ea"/>
            </a:endParaRPr>
          </a:p>
        </p:txBody>
      </p:sp>
      <p:sp>
        <p:nvSpPr>
          <p:cNvPr id="22" name="文本框 21">
            <a:hlinkClick r:id="rId5" action="ppaction://hlinksldjump"/>
            <a:extLst>
              <a:ext uri="{FF2B5EF4-FFF2-40B4-BE49-F238E27FC236}">
                <a16:creationId xmlns:a16="http://schemas.microsoft.com/office/drawing/2014/main" id="{A6E67A5E-433E-4D5A-B846-599CD1D279C1}"/>
              </a:ext>
            </a:extLst>
          </p:cNvPr>
          <p:cNvSpPr txBox="1"/>
          <p:nvPr/>
        </p:nvSpPr>
        <p:spPr>
          <a:xfrm>
            <a:off x="5498417" y="5019719"/>
            <a:ext cx="1383030" cy="461665"/>
          </a:xfrm>
          <a:prstGeom prst="rect">
            <a:avLst/>
          </a:prstGeom>
          <a:noFill/>
        </p:spPr>
        <p:txBody>
          <a:bodyPr>
            <a:spAutoFit/>
            <a:scene3d>
              <a:camera prst="orthographicFront"/>
              <a:lightRig rig="threePt" dir="t"/>
            </a:scene3d>
            <a:sp3d contourW="12700"/>
          </a:bodyPr>
          <a:lstStyle/>
          <a:p>
            <a:pPr marL="1076325" indent="-1076325" algn="just">
              <a:defRPr/>
            </a:pPr>
            <a:r>
              <a:rPr lang="zh-CN" altLang="en-US" sz="2400" b="1" dirty="0">
                <a:solidFill>
                  <a:srgbClr val="C00000"/>
                </a:solidFill>
                <a:latin typeface="+mn-ea"/>
              </a:rPr>
              <a:t>第二节</a:t>
            </a:r>
            <a:endParaRPr lang="zh-CN" altLang="en-US" sz="2400" b="1" dirty="0">
              <a:solidFill>
                <a:schemeClr val="tx1">
                  <a:lumMod val="75000"/>
                  <a:lumOff val="25000"/>
                </a:schemeClr>
              </a:solidFill>
              <a:latin typeface="+mn-ea"/>
            </a:endParaRPr>
          </a:p>
        </p:txBody>
      </p:sp>
      <p:pic>
        <p:nvPicPr>
          <p:cNvPr id="9" name="图片 8">
            <a:extLst>
              <a:ext uri="{FF2B5EF4-FFF2-40B4-BE49-F238E27FC236}">
                <a16:creationId xmlns:a16="http://schemas.microsoft.com/office/drawing/2014/main" id="{9E7C2074-2C6C-4342-8EC1-C4FADFEACBDA}"/>
              </a:ext>
            </a:extLst>
          </p:cNvPr>
          <p:cNvPicPr>
            <a:picLocks noChangeAspect="1"/>
          </p:cNvPicPr>
          <p:nvPr/>
        </p:nvPicPr>
        <p:blipFill>
          <a:blip r:embed="rId6"/>
          <a:stretch>
            <a:fillRect/>
          </a:stretch>
        </p:blipFill>
        <p:spPr>
          <a:xfrm>
            <a:off x="4745690" y="658702"/>
            <a:ext cx="6297655" cy="1222486"/>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ppt_x</p:attrName>
                                        </p:attrNameLst>
                                      </p:cBhvr>
                                      <p:tavLst>
                                        <p:tav tm="0">
                                          <p:val>
                                            <p:strVal val="#ppt_x-#ppt_w*1.125000"/>
                                          </p:val>
                                        </p:tav>
                                        <p:tav tm="100000">
                                          <p:val>
                                            <p:strVal val="#ppt_x"/>
                                          </p:val>
                                        </p:tav>
                                      </p:tavLst>
                                    </p:anim>
                                    <p:animEffect transition="in" filter="wipe(right)">
                                      <p:cBhvr>
                                        <p:cTn id="13" dur="500"/>
                                        <p:tgtEl>
                                          <p:spTgt spid="20"/>
                                        </p:tgtEl>
                                      </p:cBhvr>
                                    </p:animEffect>
                                  </p:childTnLst>
                                </p:cTn>
                              </p:par>
                            </p:childTnLst>
                          </p:cTn>
                        </p:par>
                        <p:par>
                          <p:cTn id="14" fill="hold" nodeType="afterGroup">
                            <p:stCondLst>
                              <p:cond delay="10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nodeType="afterGroup">
                            <p:stCondLst>
                              <p:cond delay="1500"/>
                            </p:stCondLst>
                            <p:childTnLst>
                              <p:par>
                                <p:cTn id="19" presetID="12" presetClass="entr" presetSubtype="8"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p:tgtEl>
                                          <p:spTgt spid="22"/>
                                        </p:tgtEl>
                                        <p:attrNameLst>
                                          <p:attrName>ppt_x</p:attrName>
                                        </p:attrNameLst>
                                      </p:cBhvr>
                                      <p:tavLst>
                                        <p:tav tm="0">
                                          <p:val>
                                            <p:strVal val="#ppt_x-#ppt_w*1.125000"/>
                                          </p:val>
                                        </p:tav>
                                        <p:tav tm="100000">
                                          <p:val>
                                            <p:strVal val="#ppt_x"/>
                                          </p:val>
                                        </p:tav>
                                      </p:tavLst>
                                    </p:anim>
                                    <p:animEffect transition="in" filter="wipe(right)">
                                      <p:cBhvr>
                                        <p:cTn id="22" dur="500"/>
                                        <p:tgtEl>
                                          <p:spTgt spid="22"/>
                                        </p:tgtEl>
                                      </p:cBhvr>
                                    </p:animEffect>
                                  </p:childTnLst>
                                </p:cTn>
                              </p:par>
                            </p:childTnLst>
                          </p:cTn>
                        </p:par>
                        <p:par>
                          <p:cTn id="23" fill="hold" nodeType="afterGroup">
                            <p:stCondLst>
                              <p:cond delay="2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7E8A68A-3788-413E-996E-436D1D69FFFA}"/>
              </a:ext>
            </a:extLst>
          </p:cNvPr>
          <p:cNvPicPr>
            <a:picLocks noChangeAspect="1"/>
          </p:cNvPicPr>
          <p:nvPr/>
        </p:nvPicPr>
        <p:blipFill>
          <a:blip r:embed="rId2"/>
          <a:stretch>
            <a:fillRect/>
          </a:stretch>
        </p:blipFill>
        <p:spPr>
          <a:xfrm>
            <a:off x="2284973" y="157162"/>
            <a:ext cx="8924925" cy="6543675"/>
          </a:xfrm>
          <a:prstGeom prst="rect">
            <a:avLst/>
          </a:prstGeom>
        </p:spPr>
      </p:pic>
      <p:pic>
        <p:nvPicPr>
          <p:cNvPr id="7" name="图片 6">
            <a:extLst>
              <a:ext uri="{FF2B5EF4-FFF2-40B4-BE49-F238E27FC236}">
                <a16:creationId xmlns:a16="http://schemas.microsoft.com/office/drawing/2014/main" id="{A07DEBCA-66EF-4748-9EEB-1451668FF11C}"/>
              </a:ext>
            </a:extLst>
          </p:cNvPr>
          <p:cNvPicPr>
            <a:picLocks noChangeAspect="1"/>
          </p:cNvPicPr>
          <p:nvPr/>
        </p:nvPicPr>
        <p:blipFill>
          <a:blip r:embed="rId3"/>
          <a:stretch>
            <a:fillRect/>
          </a:stretch>
        </p:blipFill>
        <p:spPr>
          <a:xfrm>
            <a:off x="932703" y="5499287"/>
            <a:ext cx="3238500" cy="628650"/>
          </a:xfrm>
          <a:prstGeom prst="rect">
            <a:avLst/>
          </a:prstGeom>
        </p:spPr>
      </p:pic>
    </p:spTree>
    <p:extLst>
      <p:ext uri="{BB962C8B-B14F-4D97-AF65-F5344CB8AC3E}">
        <p14:creationId xmlns:p14="http://schemas.microsoft.com/office/powerpoint/2010/main" val="1685018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CC515-1CBC-4A0E-81B1-B650B71F164A}"/>
              </a:ext>
            </a:extLst>
          </p:cNvPr>
          <p:cNvSpPr>
            <a:spLocks noGrp="1"/>
          </p:cNvSpPr>
          <p:nvPr>
            <p:ph type="title"/>
          </p:nvPr>
        </p:nvSpPr>
        <p:spPr>
          <a:xfrm>
            <a:off x="838200" y="365125"/>
            <a:ext cx="10515600" cy="674781"/>
          </a:xfrm>
        </p:spPr>
        <p:txBody>
          <a:bodyPr>
            <a:normAutofit/>
          </a:bodyPr>
          <a:lstStyle/>
          <a:p>
            <a:pPr algn="ctr"/>
            <a:r>
              <a:rPr lang="zh-CN" altLang="zh-CN" sz="3600" b="1" kern="100" dirty="0">
                <a:effectLst/>
                <a:ea typeface="黑体" panose="02010609060101010101" pitchFamily="49" charset="-122"/>
                <a:cs typeface="Times New Roman" panose="02020603050405020304" pitchFamily="18" charset="0"/>
              </a:rPr>
              <a:t>重点</a:t>
            </a:r>
            <a:endParaRPr lang="zh-CN" altLang="en-US" sz="3600" dirty="0"/>
          </a:p>
        </p:txBody>
      </p:sp>
      <p:sp>
        <p:nvSpPr>
          <p:cNvPr id="3" name="内容占位符 2">
            <a:extLst>
              <a:ext uri="{FF2B5EF4-FFF2-40B4-BE49-F238E27FC236}">
                <a16:creationId xmlns:a16="http://schemas.microsoft.com/office/drawing/2014/main" id="{B6142E90-FE03-4EAD-AFC4-DBC4BAEF9A1F}"/>
              </a:ext>
            </a:extLst>
          </p:cNvPr>
          <p:cNvSpPr>
            <a:spLocks noGrp="1"/>
          </p:cNvSpPr>
          <p:nvPr>
            <p:ph idx="1"/>
          </p:nvPr>
        </p:nvSpPr>
        <p:spPr>
          <a:xfrm>
            <a:off x="623047" y="1253331"/>
            <a:ext cx="11019118" cy="4351338"/>
          </a:xfrm>
        </p:spPr>
        <p:txBody>
          <a:bodyPr>
            <a:noAutofit/>
          </a:bodyPr>
          <a:lstStyle/>
          <a:p>
            <a:pPr indent="0" algn="just">
              <a:lnSpc>
                <a:spcPct val="160000"/>
              </a:lnSpc>
              <a:buNone/>
            </a:pPr>
            <a:r>
              <a:rPr lang="en-US" altLang="zh-CN" b="0" kern="100" dirty="0">
                <a:effectLst/>
                <a:latin typeface="楷体_GB2312"/>
                <a:ea typeface="宋体" panose="02010600030101010101" pitchFamily="2" charset="-122"/>
                <a:cs typeface="Times New Roman" panose="02020603050405020304" pitchFamily="18" charset="0"/>
              </a:rPr>
              <a:t>1.</a:t>
            </a:r>
            <a:r>
              <a:rPr lang="zh-CN" altLang="zh-CN" b="0" kern="100" dirty="0">
                <a:effectLst/>
                <a:latin typeface="宋体" panose="02010600030101010101" pitchFamily="2" charset="-122"/>
                <a:ea typeface="楷体_GB2312"/>
                <a:cs typeface="Times New Roman" panose="02020603050405020304" pitchFamily="18" charset="0"/>
              </a:rPr>
              <a:t>中国共产党是工人阶级的先锋队，又是中国人民和中华民族的先锋队</a:t>
            </a:r>
            <a:endParaRPr lang="zh-CN"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60000"/>
              </a:lnSpc>
              <a:buNone/>
            </a:pPr>
            <a:r>
              <a:rPr lang="en-US" altLang="zh-CN" b="0" kern="100" dirty="0">
                <a:effectLst/>
                <a:latin typeface="楷体_GB2312"/>
                <a:ea typeface="宋体" panose="02010600030101010101" pitchFamily="2" charset="-122"/>
                <a:cs typeface="Times New Roman" panose="02020603050405020304" pitchFamily="18" charset="0"/>
              </a:rPr>
              <a:t>2.</a:t>
            </a:r>
            <a:r>
              <a:rPr lang="zh-CN" altLang="zh-CN" b="0" kern="100" dirty="0">
                <a:effectLst/>
                <a:latin typeface="宋体" panose="02010600030101010101" pitchFamily="2" charset="-122"/>
                <a:ea typeface="楷体_GB2312"/>
                <a:cs typeface="Times New Roman" panose="02020603050405020304" pitchFamily="18" charset="0"/>
              </a:rPr>
              <a:t>中国共产党的执政地位是历史的选择、时代的选择、人民的选择</a:t>
            </a:r>
            <a:endParaRPr lang="zh-CN"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60000"/>
              </a:lnSpc>
              <a:buNone/>
            </a:pPr>
            <a:r>
              <a:rPr lang="en-US" altLang="zh-CN" b="0" kern="100" dirty="0">
                <a:effectLst/>
                <a:latin typeface="楷体_GB2312"/>
                <a:ea typeface="宋体" panose="02010600030101010101" pitchFamily="2" charset="-122"/>
                <a:cs typeface="Times New Roman" panose="02020603050405020304" pitchFamily="18" charset="0"/>
              </a:rPr>
              <a:t>3.</a:t>
            </a:r>
            <a:r>
              <a:rPr lang="zh-CN" altLang="zh-CN" b="0" kern="100" dirty="0">
                <a:effectLst/>
                <a:latin typeface="宋体" panose="02010600030101010101" pitchFamily="2" charset="-122"/>
                <a:ea typeface="楷体_GB2312"/>
                <a:cs typeface="Times New Roman" panose="02020603050405020304" pitchFamily="18" charset="0"/>
              </a:rPr>
              <a:t>党的领导是中国特色社会主义最本质的特征</a:t>
            </a:r>
            <a:endParaRPr lang="zh-CN"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60000"/>
              </a:lnSpc>
              <a:buNone/>
            </a:pPr>
            <a:r>
              <a:rPr lang="en-US" altLang="zh-CN" b="0" kern="100" dirty="0">
                <a:effectLst/>
                <a:latin typeface="楷体_GB2312"/>
                <a:ea typeface="宋体" panose="02010600030101010101" pitchFamily="2" charset="-122"/>
                <a:cs typeface="Times New Roman" panose="02020603050405020304" pitchFamily="18" charset="0"/>
              </a:rPr>
              <a:t>4.</a:t>
            </a:r>
            <a:r>
              <a:rPr lang="zh-CN" altLang="zh-CN" b="0" kern="100" dirty="0">
                <a:effectLst/>
                <a:latin typeface="宋体" panose="02010600030101010101" pitchFamily="2" charset="-122"/>
                <a:ea typeface="楷体_GB2312"/>
                <a:cs typeface="Times New Roman" panose="02020603050405020304" pitchFamily="18" charset="0"/>
              </a:rPr>
              <a:t>新时代中国共产党的历史使命</a:t>
            </a:r>
            <a:endParaRPr lang="en-US" altLang="zh-CN" b="1" kern="100" dirty="0">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60000"/>
              </a:lnSpc>
              <a:buNone/>
            </a:pPr>
            <a:r>
              <a:rPr lang="en-US" altLang="zh-CN" kern="100" dirty="0">
                <a:effectLst/>
                <a:latin typeface="楷体_GB2312"/>
                <a:cs typeface="Times New Roman" panose="02020603050405020304" pitchFamily="18" charset="0"/>
              </a:rPr>
              <a:t>5.</a:t>
            </a:r>
            <a:r>
              <a:rPr lang="zh-CN" altLang="zh-CN" kern="100" dirty="0">
                <a:effectLst/>
                <a:ea typeface="楷体_GB2312"/>
                <a:cs typeface="Times New Roman" panose="02020603050405020304" pitchFamily="18" charset="0"/>
              </a:rPr>
              <a:t>全面增强党的执政本领</a:t>
            </a:r>
            <a:endParaRPr lang="zh-CN" altLang="en-US" dirty="0"/>
          </a:p>
        </p:txBody>
      </p:sp>
    </p:spTree>
    <p:extLst>
      <p:ext uri="{BB962C8B-B14F-4D97-AF65-F5344CB8AC3E}">
        <p14:creationId xmlns:p14="http://schemas.microsoft.com/office/powerpoint/2010/main" val="1253616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228">
            <a:extLst>
              <a:ext uri="{FF2B5EF4-FFF2-40B4-BE49-F238E27FC236}">
                <a16:creationId xmlns:a16="http://schemas.microsoft.com/office/drawing/2014/main" id="{F6A95320-D411-46D1-9D42-4C877DE53AEB}"/>
              </a:ext>
            </a:extLst>
          </p:cNvPr>
          <p:cNvSpPr/>
          <p:nvPr/>
        </p:nvSpPr>
        <p:spPr>
          <a:xfrm>
            <a:off x="2597150" y="2944814"/>
            <a:ext cx="2395538" cy="2395537"/>
          </a:xfrm>
          <a:custGeom>
            <a:avLst/>
            <a:gdLst>
              <a:gd name="connsiteX0" fmla="*/ 333802 w 6623783"/>
              <a:gd name="connsiteY0" fmla="*/ 333802 h 6623050"/>
              <a:gd name="connsiteX1" fmla="*/ 333802 w 6623783"/>
              <a:gd name="connsiteY1" fmla="*/ 6289248 h 6623050"/>
              <a:gd name="connsiteX2" fmla="*/ 6289981 w 6623783"/>
              <a:gd name="connsiteY2" fmla="*/ 6289248 h 6623050"/>
              <a:gd name="connsiteX3" fmla="*/ 6289981 w 6623783"/>
              <a:gd name="connsiteY3" fmla="*/ 5829485 h 6623050"/>
              <a:gd name="connsiteX4" fmla="*/ 6289386 w 6623783"/>
              <a:gd name="connsiteY4" fmla="*/ 5829485 h 6623050"/>
              <a:gd name="connsiteX5" fmla="*/ 6289386 w 6623783"/>
              <a:gd name="connsiteY5" fmla="*/ 5345870 h 6623050"/>
              <a:gd name="connsiteX6" fmla="*/ 6292225 w 6623783"/>
              <a:gd name="connsiteY6" fmla="*/ 5344495 h 6623050"/>
              <a:gd name="connsiteX7" fmla="*/ 6307300 w 6623783"/>
              <a:gd name="connsiteY7" fmla="*/ 5326414 h 6623050"/>
              <a:gd name="connsiteX8" fmla="*/ 6307300 w 6623783"/>
              <a:gd name="connsiteY8" fmla="*/ 5322423 h 6623050"/>
              <a:gd name="connsiteX9" fmla="*/ 6308551 w 6623783"/>
              <a:gd name="connsiteY9" fmla="*/ 5326193 h 6623050"/>
              <a:gd name="connsiteX10" fmla="*/ 6491466 w 6623783"/>
              <a:gd name="connsiteY10" fmla="*/ 5440688 h 6623050"/>
              <a:gd name="connsiteX11" fmla="*/ 6492295 w 6623783"/>
              <a:gd name="connsiteY11" fmla="*/ 5440742 h 6623050"/>
              <a:gd name="connsiteX12" fmla="*/ 6491290 w 6623783"/>
              <a:gd name="connsiteY12" fmla="*/ 5441422 h 6623050"/>
              <a:gd name="connsiteX13" fmla="*/ 6617973 w 6623783"/>
              <a:gd name="connsiteY13" fmla="*/ 5534379 h 6623050"/>
              <a:gd name="connsiteX14" fmla="*/ 6619421 w 6623783"/>
              <a:gd name="connsiteY14" fmla="*/ 5534526 h 6623050"/>
              <a:gd name="connsiteX15" fmla="*/ 6623782 w 6623783"/>
              <a:gd name="connsiteY15" fmla="*/ 5538098 h 6623050"/>
              <a:gd name="connsiteX16" fmla="*/ 6623782 w 6623783"/>
              <a:gd name="connsiteY16" fmla="*/ 1992787 h 6623050"/>
              <a:gd name="connsiteX17" fmla="*/ 6603741 w 6623783"/>
              <a:gd name="connsiteY17" fmla="*/ 1986349 h 6623050"/>
              <a:gd name="connsiteX18" fmla="*/ 6582569 w 6623783"/>
              <a:gd name="connsiteY18" fmla="*/ 1973638 h 6623050"/>
              <a:gd name="connsiteX19" fmla="*/ 6446769 w 6623783"/>
              <a:gd name="connsiteY19" fmla="*/ 1856218 h 6623050"/>
              <a:gd name="connsiteX20" fmla="*/ 6361234 w 6623783"/>
              <a:gd name="connsiteY20" fmla="*/ 1791622 h 6623050"/>
              <a:gd name="connsiteX21" fmla="*/ 6289386 w 6623783"/>
              <a:gd name="connsiteY21" fmla="*/ 1732312 h 6623050"/>
              <a:gd name="connsiteX22" fmla="*/ 6289386 w 6623783"/>
              <a:gd name="connsiteY22" fmla="*/ 998540 h 6623050"/>
              <a:gd name="connsiteX23" fmla="*/ 6289981 w 6623783"/>
              <a:gd name="connsiteY23" fmla="*/ 998540 h 6623050"/>
              <a:gd name="connsiteX24" fmla="*/ 6289981 w 6623783"/>
              <a:gd name="connsiteY24" fmla="*/ 333802 h 6623050"/>
              <a:gd name="connsiteX25" fmla="*/ 0 w 6623783"/>
              <a:gd name="connsiteY25" fmla="*/ 0 h 6623050"/>
              <a:gd name="connsiteX26" fmla="*/ 6623783 w 6623783"/>
              <a:gd name="connsiteY26" fmla="*/ 0 h 6623050"/>
              <a:gd name="connsiteX27" fmla="*/ 6623783 w 6623783"/>
              <a:gd name="connsiteY27" fmla="*/ 998540 h 6623050"/>
              <a:gd name="connsiteX28" fmla="*/ 6623783 w 6623783"/>
              <a:gd name="connsiteY28" fmla="*/ 1992787 h 6623050"/>
              <a:gd name="connsiteX29" fmla="*/ 6623783 w 6623783"/>
              <a:gd name="connsiteY29" fmla="*/ 5538099 h 6623050"/>
              <a:gd name="connsiteX30" fmla="*/ 6623783 w 6623783"/>
              <a:gd name="connsiteY30" fmla="*/ 5829485 h 6623050"/>
              <a:gd name="connsiteX31" fmla="*/ 6623783 w 6623783"/>
              <a:gd name="connsiteY31" fmla="*/ 6623050 h 6623050"/>
              <a:gd name="connsiteX32" fmla="*/ 0 w 6623783"/>
              <a:gd name="connsiteY32" fmla="*/ 6623050 h 66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23783" h="6623050">
                <a:moveTo>
                  <a:pt x="333802" y="333802"/>
                </a:moveTo>
                <a:lnTo>
                  <a:pt x="333802" y="6289248"/>
                </a:lnTo>
                <a:lnTo>
                  <a:pt x="6289981" y="6289248"/>
                </a:lnTo>
                <a:lnTo>
                  <a:pt x="6289981" y="5829485"/>
                </a:lnTo>
                <a:lnTo>
                  <a:pt x="6289386" y="5829485"/>
                </a:lnTo>
                <a:lnTo>
                  <a:pt x="6289386" y="5345870"/>
                </a:lnTo>
                <a:lnTo>
                  <a:pt x="6292225" y="5344495"/>
                </a:lnTo>
                <a:cubicBezTo>
                  <a:pt x="6298255" y="5338468"/>
                  <a:pt x="6304285" y="5332441"/>
                  <a:pt x="6307300" y="5326414"/>
                </a:cubicBezTo>
                <a:lnTo>
                  <a:pt x="6307300" y="5322423"/>
                </a:lnTo>
                <a:lnTo>
                  <a:pt x="6308551" y="5326193"/>
                </a:lnTo>
                <a:cubicBezTo>
                  <a:pt x="6371521" y="5365363"/>
                  <a:pt x="6431494" y="5404532"/>
                  <a:pt x="6491466" y="5440688"/>
                </a:cubicBezTo>
                <a:lnTo>
                  <a:pt x="6492295" y="5440742"/>
                </a:lnTo>
                <a:lnTo>
                  <a:pt x="6491290" y="5441422"/>
                </a:lnTo>
                <a:cubicBezTo>
                  <a:pt x="6533518" y="5474407"/>
                  <a:pt x="6575745" y="5504393"/>
                  <a:pt x="6617973" y="5534379"/>
                </a:cubicBezTo>
                <a:lnTo>
                  <a:pt x="6619421" y="5534526"/>
                </a:lnTo>
                <a:lnTo>
                  <a:pt x="6623782" y="5538098"/>
                </a:lnTo>
                <a:lnTo>
                  <a:pt x="6623782" y="1992787"/>
                </a:lnTo>
                <a:lnTo>
                  <a:pt x="6603741" y="1986349"/>
                </a:lnTo>
                <a:cubicBezTo>
                  <a:pt x="6595960" y="1983432"/>
                  <a:pt x="6588604" y="1979665"/>
                  <a:pt x="6582569" y="1973638"/>
                </a:cubicBezTo>
                <a:cubicBezTo>
                  <a:pt x="6540320" y="1931487"/>
                  <a:pt x="6495054" y="1889336"/>
                  <a:pt x="6446769" y="1856218"/>
                </a:cubicBezTo>
                <a:cubicBezTo>
                  <a:pt x="6417346" y="1835895"/>
                  <a:pt x="6389054" y="1814065"/>
                  <a:pt x="6361234" y="1791622"/>
                </a:cubicBezTo>
                <a:lnTo>
                  <a:pt x="6289386" y="1732312"/>
                </a:lnTo>
                <a:lnTo>
                  <a:pt x="6289386" y="998540"/>
                </a:lnTo>
                <a:lnTo>
                  <a:pt x="6289981" y="998540"/>
                </a:lnTo>
                <a:lnTo>
                  <a:pt x="6289981" y="333802"/>
                </a:lnTo>
                <a:close/>
                <a:moveTo>
                  <a:pt x="0" y="0"/>
                </a:moveTo>
                <a:lnTo>
                  <a:pt x="6623783" y="0"/>
                </a:lnTo>
                <a:lnTo>
                  <a:pt x="6623783" y="998540"/>
                </a:lnTo>
                <a:lnTo>
                  <a:pt x="6623783" y="1992787"/>
                </a:lnTo>
                <a:lnTo>
                  <a:pt x="6623783" y="5538099"/>
                </a:lnTo>
                <a:lnTo>
                  <a:pt x="6623783" y="5829485"/>
                </a:lnTo>
                <a:lnTo>
                  <a:pt x="6623783" y="6623050"/>
                </a:lnTo>
                <a:lnTo>
                  <a:pt x="0" y="6623050"/>
                </a:lnTo>
                <a:close/>
              </a:path>
            </a:pathLst>
          </a:custGeom>
          <a:solidFill>
            <a:srgbClr val="FFC000"/>
          </a:solidFill>
          <a:ln w="12700" cap="flat" cmpd="sng" algn="ctr">
            <a:noFill/>
            <a:prstDash val="solid"/>
            <a:miter lim="800000"/>
          </a:ln>
          <a:effectLst>
            <a:outerShdw blurRad="50800" dist="38100" dir="8100000" algn="tr" rotWithShape="0">
              <a:prstClr val="black">
                <a:alpha val="40000"/>
              </a:prstClr>
            </a:outerShdw>
          </a:effectLst>
        </p:spPr>
        <p:txBody>
          <a:bodyPr anchor="ctr"/>
          <a:lstStyle/>
          <a:p>
            <a:pPr algn="ctr">
              <a:defRPr/>
            </a:pPr>
            <a:endParaRPr lang="en-US" kern="0">
              <a:solidFill>
                <a:srgbClr val="FFFFFF"/>
              </a:solidFill>
              <a:latin typeface="Calibri"/>
              <a:sym typeface="+mn-lt"/>
            </a:endParaRPr>
          </a:p>
        </p:txBody>
      </p:sp>
      <p:sp>
        <p:nvSpPr>
          <p:cNvPr id="5" name="文本框 4">
            <a:extLst>
              <a:ext uri="{FF2B5EF4-FFF2-40B4-BE49-F238E27FC236}">
                <a16:creationId xmlns:a16="http://schemas.microsoft.com/office/drawing/2014/main" id="{E46D945B-11D5-45D5-80F2-6738421F3F9B}"/>
              </a:ext>
            </a:extLst>
          </p:cNvPr>
          <p:cNvSpPr txBox="1"/>
          <p:nvPr/>
        </p:nvSpPr>
        <p:spPr>
          <a:xfrm>
            <a:off x="1524000" y="692151"/>
            <a:ext cx="9144000" cy="862013"/>
          </a:xfrm>
          <a:prstGeom prst="rect">
            <a:avLst/>
          </a:prstGeom>
          <a:noFill/>
        </p:spPr>
        <p:txBody>
          <a:bodyPr>
            <a:spAutoFit/>
          </a:bodyPr>
          <a:lstStyle/>
          <a:p>
            <a:pPr algn="ctr">
              <a:defRPr/>
            </a:pPr>
            <a:r>
              <a:rPr lang="zh-CN" altLang="en-US" sz="5000" b="1" dirty="0">
                <a:solidFill>
                  <a:srgbClr val="C00000"/>
                </a:solidFill>
                <a:effectLst>
                  <a:outerShdw blurRad="38100" dist="38100" dir="2700000" algn="tl">
                    <a:srgbClr val="000000">
                      <a:alpha val="43137"/>
                    </a:srgbClr>
                  </a:outerShdw>
                </a:effectLst>
                <a:latin typeface="+mn-ea"/>
              </a:rPr>
              <a:t>思 考 题</a:t>
            </a:r>
            <a:endParaRPr lang="en-US" altLang="zh-CN" sz="5000" b="1" dirty="0">
              <a:solidFill>
                <a:srgbClr val="C00000"/>
              </a:solidFill>
              <a:effectLst>
                <a:outerShdw blurRad="38100" dist="38100" dir="2700000" algn="tl">
                  <a:srgbClr val="000000">
                    <a:alpha val="43137"/>
                  </a:srgbClr>
                </a:outerShdw>
              </a:effectLst>
              <a:latin typeface="+mn-ea"/>
            </a:endParaRPr>
          </a:p>
        </p:txBody>
      </p:sp>
      <p:sp>
        <p:nvSpPr>
          <p:cNvPr id="6" name="文本框 5">
            <a:extLst>
              <a:ext uri="{FF2B5EF4-FFF2-40B4-BE49-F238E27FC236}">
                <a16:creationId xmlns:a16="http://schemas.microsoft.com/office/drawing/2014/main" id="{A18ECC5A-7765-4D3D-943E-21A0BA40DFB0}"/>
              </a:ext>
            </a:extLst>
          </p:cNvPr>
          <p:cNvSpPr txBox="1">
            <a:spLocks noChangeArrowheads="1"/>
          </p:cNvSpPr>
          <p:nvPr/>
        </p:nvSpPr>
        <p:spPr bwMode="auto">
          <a:xfrm>
            <a:off x="5627689" y="2379663"/>
            <a:ext cx="4421187"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a:t>如何理解中国共产党领导是中国特色社会主义最本质的特征和制度的最大优势？</a:t>
            </a:r>
          </a:p>
          <a:p>
            <a:pPr algn="just">
              <a:lnSpc>
                <a:spcPct val="120000"/>
              </a:lnSpc>
              <a:spcBef>
                <a:spcPts val="1400"/>
              </a:spcBef>
              <a:buFont typeface="Arial" panose="020B0604020202020204" pitchFamily="34" charset="0"/>
              <a:buAutoNum type="arabicPeriod"/>
            </a:pPr>
            <a:r>
              <a:rPr lang="zh-CN" altLang="en-US" sz="2400"/>
              <a:t>如何理解党在新时代的历史使命？</a:t>
            </a:r>
          </a:p>
          <a:p>
            <a:pPr algn="just">
              <a:lnSpc>
                <a:spcPct val="120000"/>
              </a:lnSpc>
              <a:spcBef>
                <a:spcPts val="1400"/>
              </a:spcBef>
              <a:buFont typeface="Arial" panose="020B0604020202020204" pitchFamily="34" charset="0"/>
              <a:buAutoNum type="arabicPeriod"/>
            </a:pPr>
            <a:r>
              <a:rPr lang="zh-CN" altLang="en-US" sz="2400"/>
              <a:t>如何理解党是最高政治领导力量？</a:t>
            </a:r>
          </a:p>
        </p:txBody>
      </p:sp>
      <p:pic>
        <p:nvPicPr>
          <p:cNvPr id="10" name="图片 9">
            <a:extLst>
              <a:ext uri="{FF2B5EF4-FFF2-40B4-BE49-F238E27FC236}">
                <a16:creationId xmlns:a16="http://schemas.microsoft.com/office/drawing/2014/main" id="{DD8CD453-F89A-4AD3-9DA6-D524CEB75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2801938"/>
            <a:ext cx="320040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4" presetClass="entr" presetSubtype="1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par>
                          <p:cTn id="13" fill="hold" nodeType="afterGroup">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页脚占位符 1">
            <a:extLst>
              <a:ext uri="{FF2B5EF4-FFF2-40B4-BE49-F238E27FC236}">
                <a16:creationId xmlns:a16="http://schemas.microsoft.com/office/drawing/2014/main" id="{A13CFA8F-CBE5-466E-8239-C6B7BD6B600A}"/>
              </a:ext>
            </a:extLst>
          </p:cNvPr>
          <p:cNvSpPr>
            <a:spLocks noGrp="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en-US" altLang="zh-CN"/>
          </a:p>
        </p:txBody>
      </p:sp>
      <p:sp>
        <p:nvSpPr>
          <p:cNvPr id="6148" name="灯片编号占位符 2">
            <a:extLst>
              <a:ext uri="{FF2B5EF4-FFF2-40B4-BE49-F238E27FC236}">
                <a16:creationId xmlns:a16="http://schemas.microsoft.com/office/drawing/2014/main" id="{13DFF453-D046-446D-AEA2-4F8E46F73C2D}"/>
              </a:ext>
            </a:extLst>
          </p:cNvPr>
          <p:cNvSpPr>
            <a:spLocks noGrp="1" noChangeArrowheads="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57147FB-D530-4A2B-8CA1-C3FFA513F72B}" type="slidenum">
              <a:rPr lang="en-US" altLang="zh-CN" smtClean="0"/>
              <a:pPr/>
              <a:t>7</a:t>
            </a:fld>
            <a:endParaRPr lang="zh-CN" altLang="en-US"/>
          </a:p>
        </p:txBody>
      </p:sp>
      <p:sp>
        <p:nvSpPr>
          <p:cNvPr id="6" name="文本框 5">
            <a:extLst>
              <a:ext uri="{FF2B5EF4-FFF2-40B4-BE49-F238E27FC236}">
                <a16:creationId xmlns:a16="http://schemas.microsoft.com/office/drawing/2014/main" id="{495F8D59-626E-4BBF-A81B-14622DBD07ED}"/>
              </a:ext>
            </a:extLst>
          </p:cNvPr>
          <p:cNvSpPr txBox="1"/>
          <p:nvPr/>
        </p:nvSpPr>
        <p:spPr>
          <a:xfrm>
            <a:off x="42449" y="430759"/>
            <a:ext cx="3620022" cy="707886"/>
          </a:xfrm>
          <a:prstGeom prst="rect">
            <a:avLst/>
          </a:prstGeom>
          <a:noFill/>
        </p:spPr>
        <p:txBody>
          <a:bodyPr>
            <a:spAutoFit/>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4000" b="1" dirty="0">
                <a:solidFill>
                  <a:srgbClr val="FF0000"/>
                </a:solidFill>
                <a:effectLst>
                  <a:outerShdw blurRad="38100" dist="38100" dir="2700000" algn="tl">
                    <a:srgbClr val="000000">
                      <a:alpha val="43137"/>
                    </a:srgbClr>
                  </a:outerShdw>
                </a:effectLst>
                <a:latin typeface="Arial"/>
                <a:ea typeface="微软雅黑"/>
              </a:rPr>
              <a:t>第二章</a:t>
            </a:r>
          </a:p>
        </p:txBody>
      </p:sp>
      <p:sp>
        <p:nvSpPr>
          <p:cNvPr id="7" name="文本框 6">
            <a:extLst>
              <a:ext uri="{FF2B5EF4-FFF2-40B4-BE49-F238E27FC236}">
                <a16:creationId xmlns:a16="http://schemas.microsoft.com/office/drawing/2014/main" id="{7DCDC021-B4B2-4B99-AE07-1FB79F61D713}"/>
              </a:ext>
            </a:extLst>
          </p:cNvPr>
          <p:cNvSpPr txBox="1"/>
          <p:nvPr/>
        </p:nvSpPr>
        <p:spPr>
          <a:xfrm>
            <a:off x="3352685" y="984651"/>
            <a:ext cx="8249610" cy="964944"/>
          </a:xfrm>
          <a:prstGeom prst="rect">
            <a:avLst/>
          </a:prstGeom>
          <a:solidFill>
            <a:schemeClr val="accent4">
              <a:lumMod val="20000"/>
              <a:lumOff val="80000"/>
            </a:schemeClr>
          </a:solidFill>
        </p:spPr>
        <p:txBody>
          <a:bodyPr>
            <a:spAutoFit/>
            <a:scene3d>
              <a:camera prst="orthographicFront"/>
              <a:lightRig rig="threePt" dir="t"/>
            </a:scene3d>
            <a:sp3d contourW="12700"/>
          </a:bodyPr>
          <a:lstStyle/>
          <a:p>
            <a:pPr algn="ctr" defTabSz="457200" eaLnBrk="1" fontAlgn="auto" hangingPunct="1">
              <a:lnSpc>
                <a:spcPct val="114000"/>
              </a:lnSpc>
              <a:spcBef>
                <a:spcPts val="0"/>
              </a:spcBef>
              <a:spcAft>
                <a:spcPts val="0"/>
              </a:spcAft>
              <a:defRPr/>
            </a:pPr>
            <a:r>
              <a:rPr lang="zh-CN" altLang="en-US" sz="5400" b="1" dirty="0">
                <a:solidFill>
                  <a:srgbClr val="A50021"/>
                </a:solidFill>
                <a:latin typeface="Century Gothic" panose="020B0502020202020204" pitchFamily="34" charset="0"/>
                <a:ea typeface="微软雅黑"/>
              </a:rPr>
              <a:t>新民主主义革命理论</a:t>
            </a:r>
          </a:p>
        </p:txBody>
      </p:sp>
      <p:grpSp>
        <p:nvGrpSpPr>
          <p:cNvPr id="8" name="组合 7">
            <a:extLst>
              <a:ext uri="{FF2B5EF4-FFF2-40B4-BE49-F238E27FC236}">
                <a16:creationId xmlns:a16="http://schemas.microsoft.com/office/drawing/2014/main" id="{9D1D4436-CFAA-4D45-832F-45DF022A3858}"/>
              </a:ext>
            </a:extLst>
          </p:cNvPr>
          <p:cNvGrpSpPr>
            <a:grpSpLocks/>
          </p:cNvGrpSpPr>
          <p:nvPr/>
        </p:nvGrpSpPr>
        <p:grpSpPr bwMode="auto">
          <a:xfrm>
            <a:off x="1688447" y="2559144"/>
            <a:ext cx="5580062" cy="955675"/>
            <a:chOff x="6271846" y="1403986"/>
            <a:chExt cx="5580185" cy="955180"/>
          </a:xfrm>
        </p:grpSpPr>
        <p:sp>
          <p:nvSpPr>
            <p:cNvPr id="9" name="矩形 8">
              <a:extLst>
                <a:ext uri="{FF2B5EF4-FFF2-40B4-BE49-F238E27FC236}">
                  <a16:creationId xmlns:a16="http://schemas.microsoft.com/office/drawing/2014/main" id="{8B5053EB-0A5E-47C6-9F97-6D336623F2C3}"/>
                </a:ext>
              </a:extLst>
            </p:cNvPr>
            <p:cNvSpPr/>
            <p:nvPr/>
          </p:nvSpPr>
          <p:spPr>
            <a:xfrm>
              <a:off x="6271846" y="1618187"/>
              <a:ext cx="1174776" cy="526777"/>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第一节</a:t>
              </a:r>
            </a:p>
          </p:txBody>
        </p:sp>
        <p:sp>
          <p:nvSpPr>
            <p:cNvPr id="10" name="文本框 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2" action="ppaction://hlinksldjump"/>
              <a:extLst>
                <a:ext uri="{FF2B5EF4-FFF2-40B4-BE49-F238E27FC236}">
                  <a16:creationId xmlns:a16="http://schemas.microsoft.com/office/drawing/2014/main" id="{4AE7F134-85F7-47BD-B453-7C9898CF7698}"/>
                </a:ext>
              </a:extLst>
            </p:cNvPr>
            <p:cNvSpPr txBox="1"/>
            <p:nvPr/>
          </p:nvSpPr>
          <p:spPr>
            <a:xfrm>
              <a:off x="7633951" y="1403986"/>
              <a:ext cx="4218080" cy="955180"/>
            </a:xfrm>
            <a:prstGeom prst="rect">
              <a:avLst/>
            </a:prstGeom>
            <a:noFill/>
            <a:ln>
              <a:noFill/>
            </a:ln>
          </p:spPr>
          <p:txBody>
            <a:bodyPr>
              <a:spAutoFit/>
            </a:bodyPr>
            <a:lstStyle/>
            <a:p>
              <a:pPr algn="just" defTabSz="457200" fontAlgn="auto">
                <a:spcBef>
                  <a:spcPts val="0"/>
                </a:spcBef>
                <a:spcAft>
                  <a:spcPts val="0"/>
                </a:spcAft>
                <a:defRPr/>
              </a:pPr>
              <a:r>
                <a:rPr lang="zh-CN" altLang="en-US" sz="2800" b="1" dirty="0">
                  <a:solidFill>
                    <a:schemeClr val="tx1">
                      <a:lumMod val="75000"/>
                      <a:lumOff val="25000"/>
                    </a:schemeClr>
                  </a:solidFill>
                  <a:cs typeface="+mn-ea"/>
                  <a:sym typeface="+mn-lt"/>
                </a:rPr>
                <a:t>新民主主义革命理论形成的依据</a:t>
              </a:r>
            </a:p>
          </p:txBody>
        </p:sp>
      </p:grpSp>
      <p:grpSp>
        <p:nvGrpSpPr>
          <p:cNvPr id="11" name="组合 10">
            <a:extLst>
              <a:ext uri="{FF2B5EF4-FFF2-40B4-BE49-F238E27FC236}">
                <a16:creationId xmlns:a16="http://schemas.microsoft.com/office/drawing/2014/main" id="{210CB059-1009-496D-9B82-3CD0F78F361D}"/>
              </a:ext>
            </a:extLst>
          </p:cNvPr>
          <p:cNvGrpSpPr>
            <a:grpSpLocks/>
          </p:cNvGrpSpPr>
          <p:nvPr/>
        </p:nvGrpSpPr>
        <p:grpSpPr bwMode="auto">
          <a:xfrm>
            <a:off x="1688447" y="4057744"/>
            <a:ext cx="5580062" cy="954087"/>
            <a:chOff x="6271846" y="1399831"/>
            <a:chExt cx="5580185" cy="955220"/>
          </a:xfrm>
        </p:grpSpPr>
        <p:sp>
          <p:nvSpPr>
            <p:cNvPr id="12" name="矩形 11">
              <a:extLst>
                <a:ext uri="{FF2B5EF4-FFF2-40B4-BE49-F238E27FC236}">
                  <a16:creationId xmlns:a16="http://schemas.microsoft.com/office/drawing/2014/main" id="{5B7779A2-5772-4461-AF42-67A1C0B20F7C}"/>
                </a:ext>
              </a:extLst>
            </p:cNvPr>
            <p:cNvSpPr/>
            <p:nvPr/>
          </p:nvSpPr>
          <p:spPr>
            <a:xfrm>
              <a:off x="6271846" y="1617576"/>
              <a:ext cx="1174776" cy="527676"/>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第二节</a:t>
              </a:r>
            </a:p>
          </p:txBody>
        </p:sp>
        <p:sp>
          <p:nvSpPr>
            <p:cNvPr id="13" name="文本框 1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3" action="ppaction://hlinksldjump"/>
              <a:extLst>
                <a:ext uri="{FF2B5EF4-FFF2-40B4-BE49-F238E27FC236}">
                  <a16:creationId xmlns:a16="http://schemas.microsoft.com/office/drawing/2014/main" id="{5AC01498-8791-4743-A2D2-ACF5F098079E}"/>
                </a:ext>
              </a:extLst>
            </p:cNvPr>
            <p:cNvSpPr txBox="1"/>
            <p:nvPr/>
          </p:nvSpPr>
          <p:spPr>
            <a:xfrm>
              <a:off x="7633951" y="1399831"/>
              <a:ext cx="4218080" cy="955220"/>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schemeClr val="tx1">
                      <a:lumMod val="75000"/>
                      <a:lumOff val="25000"/>
                    </a:schemeClr>
                  </a:solidFill>
                  <a:latin typeface="+mn-ea"/>
                </a:rPr>
                <a:t>新民主主义革命的总路线和基本纲领</a:t>
              </a:r>
            </a:p>
          </p:txBody>
        </p:sp>
      </p:grpSp>
      <p:grpSp>
        <p:nvGrpSpPr>
          <p:cNvPr id="14" name="组合 13">
            <a:extLst>
              <a:ext uri="{FF2B5EF4-FFF2-40B4-BE49-F238E27FC236}">
                <a16:creationId xmlns:a16="http://schemas.microsoft.com/office/drawing/2014/main" id="{9E3862DF-0BA7-4A34-A5D2-B9734150EA1C}"/>
              </a:ext>
            </a:extLst>
          </p:cNvPr>
          <p:cNvGrpSpPr>
            <a:grpSpLocks/>
          </p:cNvGrpSpPr>
          <p:nvPr/>
        </p:nvGrpSpPr>
        <p:grpSpPr bwMode="auto">
          <a:xfrm>
            <a:off x="1688447" y="5564281"/>
            <a:ext cx="5229225" cy="954088"/>
            <a:chOff x="6271846" y="1405418"/>
            <a:chExt cx="5228973" cy="952330"/>
          </a:xfrm>
        </p:grpSpPr>
        <p:sp>
          <p:nvSpPr>
            <p:cNvPr id="15" name="矩形 14">
              <a:extLst>
                <a:ext uri="{FF2B5EF4-FFF2-40B4-BE49-F238E27FC236}">
                  <a16:creationId xmlns:a16="http://schemas.microsoft.com/office/drawing/2014/main" id="{E06266A8-F908-4224-B54A-DA63E185F805}"/>
                </a:ext>
              </a:extLst>
            </p:cNvPr>
            <p:cNvSpPr/>
            <p:nvPr/>
          </p:nvSpPr>
          <p:spPr>
            <a:xfrm>
              <a:off x="6271846" y="1617751"/>
              <a:ext cx="1174693" cy="527664"/>
            </a:xfrm>
            <a:prstGeom prst="rect">
              <a:avLst/>
            </a:pr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zh-CN" altLang="en-US" sz="2400" b="1" kern="0" dirty="0">
                  <a:solidFill>
                    <a:prstClr val="white"/>
                  </a:solidFill>
                  <a:effectLst>
                    <a:outerShdw blurRad="38100" dist="38100" dir="2700000" algn="tl">
                      <a:srgbClr val="000000">
                        <a:alpha val="43137"/>
                      </a:srgbClr>
                    </a:outerShdw>
                  </a:effectLst>
                  <a:latin typeface="+mn-ea"/>
                  <a:ea typeface="+mn-ea"/>
                </a:rPr>
                <a:t>第三节</a:t>
              </a:r>
            </a:p>
          </p:txBody>
        </p:sp>
        <p:sp>
          <p:nvSpPr>
            <p:cNvPr id="16" name="文本框 1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hlinkClick r:id="rId4" action="ppaction://hlinksldjump"/>
              <a:extLst>
                <a:ext uri="{FF2B5EF4-FFF2-40B4-BE49-F238E27FC236}">
                  <a16:creationId xmlns:a16="http://schemas.microsoft.com/office/drawing/2014/main" id="{6D14B0FD-12B2-41FF-A142-CF90362084AD}"/>
                </a:ext>
              </a:extLst>
            </p:cNvPr>
            <p:cNvSpPr txBox="1"/>
            <p:nvPr/>
          </p:nvSpPr>
          <p:spPr>
            <a:xfrm>
              <a:off x="7633855" y="1405418"/>
              <a:ext cx="3866964" cy="952330"/>
            </a:xfrm>
            <a:prstGeom prst="rect">
              <a:avLst/>
            </a:prstGeom>
            <a:noFill/>
          </p:spPr>
          <p:txBody>
            <a:bodyPr>
              <a:spAutoFit/>
            </a:bodyPr>
            <a:lstStyle/>
            <a:p>
              <a:pPr algn="just" defTabSz="457200" eaLnBrk="1" fontAlgn="auto" hangingPunct="1">
                <a:spcBef>
                  <a:spcPts val="0"/>
                </a:spcBef>
                <a:spcAft>
                  <a:spcPts val="0"/>
                </a:spcAft>
                <a:defRPr/>
              </a:pPr>
              <a:r>
                <a:rPr lang="zh-CN" altLang="en-US" sz="2800" b="1" dirty="0">
                  <a:solidFill>
                    <a:schemeClr val="tx1">
                      <a:lumMod val="75000"/>
                      <a:lumOff val="25000"/>
                    </a:schemeClr>
                  </a:solidFill>
                  <a:latin typeface="+mn-ea"/>
                </a:rPr>
                <a:t>新民主主义革命的道路和基本经验</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5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Scale>
                                      <p:cBhvr>
                                        <p:cTn id="15" dur="75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750" decel="50000" fill="hold">
                                          <p:stCondLst>
                                            <p:cond delay="0"/>
                                          </p:stCondLst>
                                        </p:cTn>
                                        <p:tgtEl>
                                          <p:spTgt spid="8"/>
                                        </p:tgtEl>
                                        <p:attrNameLst>
                                          <p:attrName>ppt_x</p:attrName>
                                          <p:attrName>ppt_y</p:attrName>
                                        </p:attrNameLst>
                                      </p:cBhvr>
                                    </p:animMotion>
                                    <p:animEffect transition="in" filter="fade">
                                      <p:cBhvr>
                                        <p:cTn id="17" dur="750"/>
                                        <p:tgtEl>
                                          <p:spTgt spid="8"/>
                                        </p:tgtEl>
                                      </p:cBhvr>
                                    </p:animEffect>
                                  </p:childTnLst>
                                </p:cTn>
                              </p:par>
                            </p:childTnLst>
                          </p:cTn>
                        </p:par>
                        <p:par>
                          <p:cTn id="18" fill="hold">
                            <p:stCondLst>
                              <p:cond delay="1750"/>
                            </p:stCondLst>
                            <p:childTnLst>
                              <p:par>
                                <p:cTn id="19" presetID="5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75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750" decel="50000" fill="hold">
                                          <p:stCondLst>
                                            <p:cond delay="0"/>
                                          </p:stCondLst>
                                        </p:cTn>
                                        <p:tgtEl>
                                          <p:spTgt spid="11"/>
                                        </p:tgtEl>
                                        <p:attrNameLst>
                                          <p:attrName>ppt_x</p:attrName>
                                          <p:attrName>ppt_y</p:attrName>
                                        </p:attrNameLst>
                                      </p:cBhvr>
                                    </p:animMotion>
                                    <p:animEffect transition="in" filter="fade">
                                      <p:cBhvr>
                                        <p:cTn id="23" dur="750"/>
                                        <p:tgtEl>
                                          <p:spTgt spid="11"/>
                                        </p:tgtEl>
                                      </p:cBhvr>
                                    </p:animEffect>
                                  </p:childTnLst>
                                </p:cTn>
                              </p:par>
                            </p:childTnLst>
                          </p:cTn>
                        </p:par>
                        <p:par>
                          <p:cTn id="24" fill="hold">
                            <p:stCondLst>
                              <p:cond delay="2500"/>
                            </p:stCondLst>
                            <p:childTnLst>
                              <p:par>
                                <p:cTn id="25" presetID="52"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Scale>
                                      <p:cBhvr>
                                        <p:cTn id="27" dur="75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750" decel="50000" fill="hold">
                                          <p:stCondLst>
                                            <p:cond delay="0"/>
                                          </p:stCondLst>
                                        </p:cTn>
                                        <p:tgtEl>
                                          <p:spTgt spid="14"/>
                                        </p:tgtEl>
                                        <p:attrNameLst>
                                          <p:attrName>ppt_x</p:attrName>
                                          <p:attrName>ppt_y</p:attrName>
                                        </p:attrNameLst>
                                      </p:cBhvr>
                                    </p:animMotion>
                                    <p:animEffect transition="in" filter="fade">
                                      <p:cBhvr>
                                        <p:cTn id="29"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4988774-7C13-48FF-A92C-3591800D7092}"/>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8DB6605-5862-46D1-ACDC-0F8D394E07A4}"/>
              </a:ext>
            </a:extLst>
          </p:cNvPr>
          <p:cNvPicPr>
            <a:picLocks noChangeAspect="1"/>
          </p:cNvPicPr>
          <p:nvPr/>
        </p:nvPicPr>
        <p:blipFill>
          <a:blip r:embed="rId2"/>
          <a:stretch>
            <a:fillRect/>
          </a:stretch>
        </p:blipFill>
        <p:spPr>
          <a:xfrm>
            <a:off x="89648" y="-10800"/>
            <a:ext cx="11993846" cy="6868800"/>
          </a:xfrm>
          <a:prstGeom prst="rect">
            <a:avLst/>
          </a:prstGeom>
        </p:spPr>
      </p:pic>
      <p:pic>
        <p:nvPicPr>
          <p:cNvPr id="7" name="图片 6">
            <a:extLst>
              <a:ext uri="{FF2B5EF4-FFF2-40B4-BE49-F238E27FC236}">
                <a16:creationId xmlns:a16="http://schemas.microsoft.com/office/drawing/2014/main" id="{3B09155D-F872-4FD5-81B7-6F3BEC28D264}"/>
              </a:ext>
            </a:extLst>
          </p:cNvPr>
          <p:cNvPicPr>
            <a:picLocks noChangeAspect="1"/>
          </p:cNvPicPr>
          <p:nvPr/>
        </p:nvPicPr>
        <p:blipFill>
          <a:blip r:embed="rId3"/>
          <a:stretch>
            <a:fillRect/>
          </a:stretch>
        </p:blipFill>
        <p:spPr>
          <a:xfrm>
            <a:off x="353826" y="5952284"/>
            <a:ext cx="1838325" cy="619125"/>
          </a:xfrm>
          <a:prstGeom prst="rect">
            <a:avLst/>
          </a:prstGeom>
        </p:spPr>
      </p:pic>
    </p:spTree>
    <p:extLst>
      <p:ext uri="{BB962C8B-B14F-4D97-AF65-F5344CB8AC3E}">
        <p14:creationId xmlns:p14="http://schemas.microsoft.com/office/powerpoint/2010/main" val="1917601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5E370-05F8-471C-A52B-B89887228C70}"/>
              </a:ext>
            </a:extLst>
          </p:cNvPr>
          <p:cNvSpPr>
            <a:spLocks noGrp="1"/>
          </p:cNvSpPr>
          <p:nvPr>
            <p:ph type="title"/>
          </p:nvPr>
        </p:nvSpPr>
        <p:spPr/>
        <p:txBody>
          <a:bodyPr>
            <a:normAutofit/>
          </a:bodyPr>
          <a:lstStyle/>
          <a:p>
            <a:pPr algn="ctr"/>
            <a:r>
              <a:rPr lang="zh-CN" altLang="zh-CN" sz="4000" b="1" dirty="0">
                <a:effectLst/>
                <a:ea typeface="黑体" panose="02010609060101010101" pitchFamily="49" charset="-122"/>
                <a:cs typeface="Times New Roman" panose="02020603050405020304" pitchFamily="18" charset="0"/>
              </a:rPr>
              <a:t>重点</a:t>
            </a:r>
            <a:endParaRPr lang="zh-CN" altLang="en-US" sz="8000" dirty="0"/>
          </a:p>
        </p:txBody>
      </p:sp>
      <p:sp>
        <p:nvSpPr>
          <p:cNvPr id="6" name="内容占位符 5">
            <a:extLst>
              <a:ext uri="{FF2B5EF4-FFF2-40B4-BE49-F238E27FC236}">
                <a16:creationId xmlns:a16="http://schemas.microsoft.com/office/drawing/2014/main" id="{42F4F3F3-07CC-4A7A-8671-1C0B87F6AA48}"/>
              </a:ext>
            </a:extLst>
          </p:cNvPr>
          <p:cNvSpPr>
            <a:spLocks noGrp="1"/>
          </p:cNvSpPr>
          <p:nvPr>
            <p:ph idx="1"/>
          </p:nvPr>
        </p:nvSpPr>
        <p:spPr/>
        <p:txBody>
          <a:bodyPr/>
          <a:lstStyle/>
          <a:p>
            <a:pPr marL="0" indent="0" algn="just" rtl="0" eaLnBrk="1" latinLnBrk="0" hangingPunct="1">
              <a:lnSpc>
                <a:spcPct val="150000"/>
              </a:lnSpc>
              <a:spcBef>
                <a:spcPts val="0"/>
              </a:spcBef>
              <a:spcAft>
                <a:spcPts val="0"/>
              </a:spcAft>
              <a:buNone/>
            </a:pPr>
            <a:r>
              <a:rPr lang="en-US" altLang="zh-CN" b="0" kern="100" dirty="0">
                <a:solidFill>
                  <a:srgbClr val="000000"/>
                </a:solidFill>
                <a:effectLst/>
                <a:latin typeface="楷体_GB2312"/>
                <a:ea typeface="宋体" panose="02010600030101010101" pitchFamily="2" charset="-122"/>
                <a:cs typeface="Times New Roman" panose="02020603050405020304" pitchFamily="18" charset="0"/>
              </a:rPr>
              <a:t>1.</a:t>
            </a:r>
            <a:r>
              <a:rPr lang="zh-CN" altLang="zh-CN" b="0" kern="100" dirty="0">
                <a:solidFill>
                  <a:srgbClr val="000000"/>
                </a:solidFill>
                <a:effectLst/>
                <a:latin typeface="宋体" panose="02010600030101010101" pitchFamily="2" charset="-122"/>
                <a:ea typeface="楷体_GB2312"/>
                <a:cs typeface="Times New Roman" panose="02020603050405020304" pitchFamily="18" charset="0"/>
              </a:rPr>
              <a:t>近代中国国情和中国革命的时代特征</a:t>
            </a:r>
            <a:endParaRPr lang="zh-CN" altLang="zh-CN" dirty="0">
              <a:effectLst/>
            </a:endParaRPr>
          </a:p>
          <a:p>
            <a:pPr marL="0" indent="0" algn="just" rtl="0" eaLnBrk="1" latinLnBrk="0" hangingPunct="1">
              <a:lnSpc>
                <a:spcPct val="150000"/>
              </a:lnSpc>
              <a:spcBef>
                <a:spcPts val="0"/>
              </a:spcBef>
              <a:spcAft>
                <a:spcPts val="0"/>
              </a:spcAft>
              <a:buNone/>
            </a:pPr>
            <a:r>
              <a:rPr lang="en-US" altLang="zh-CN" b="0" kern="100" dirty="0">
                <a:solidFill>
                  <a:srgbClr val="000000"/>
                </a:solidFill>
                <a:effectLst/>
                <a:latin typeface="楷体_GB2312"/>
                <a:ea typeface="宋体" panose="02010600030101010101" pitchFamily="2" charset="-122"/>
                <a:cs typeface="Times New Roman" panose="02020603050405020304" pitchFamily="18" charset="0"/>
              </a:rPr>
              <a:t>2.</a:t>
            </a:r>
            <a:r>
              <a:rPr lang="zh-CN" altLang="zh-CN" b="0" kern="100" dirty="0">
                <a:solidFill>
                  <a:srgbClr val="000000"/>
                </a:solidFill>
                <a:effectLst/>
                <a:latin typeface="宋体" panose="02010600030101010101" pitchFamily="2" charset="-122"/>
                <a:ea typeface="楷体_GB2312"/>
                <a:cs typeface="Times New Roman" panose="02020603050405020304" pitchFamily="18" charset="0"/>
              </a:rPr>
              <a:t>新民主主义革命理论的实践基础</a:t>
            </a:r>
            <a:endParaRPr lang="zh-CN" altLang="zh-CN" dirty="0">
              <a:effectLst/>
            </a:endParaRPr>
          </a:p>
          <a:p>
            <a:pPr marL="0" indent="0" algn="just" rtl="0" eaLnBrk="1" latinLnBrk="0" hangingPunct="1">
              <a:lnSpc>
                <a:spcPct val="150000"/>
              </a:lnSpc>
              <a:spcBef>
                <a:spcPts val="0"/>
              </a:spcBef>
              <a:spcAft>
                <a:spcPts val="0"/>
              </a:spcAft>
              <a:buNone/>
            </a:pPr>
            <a:r>
              <a:rPr lang="en-US" altLang="zh-CN" b="0" kern="100" dirty="0">
                <a:solidFill>
                  <a:srgbClr val="000000"/>
                </a:solidFill>
                <a:effectLst/>
                <a:latin typeface="楷体_GB2312"/>
                <a:ea typeface="宋体" panose="02010600030101010101" pitchFamily="2" charset="-122"/>
                <a:cs typeface="Times New Roman" panose="02020603050405020304" pitchFamily="18" charset="0"/>
              </a:rPr>
              <a:t>3.</a:t>
            </a:r>
            <a:r>
              <a:rPr lang="zh-CN" altLang="zh-CN" b="0" kern="100" dirty="0">
                <a:solidFill>
                  <a:srgbClr val="000000"/>
                </a:solidFill>
                <a:effectLst/>
                <a:latin typeface="宋体" panose="02010600030101010101" pitchFamily="2" charset="-122"/>
                <a:ea typeface="楷体_GB2312"/>
                <a:cs typeface="Times New Roman" panose="02020603050405020304" pitchFamily="18" charset="0"/>
              </a:rPr>
              <a:t>新民主主义革命的总路线和基本纲领</a:t>
            </a:r>
            <a:endParaRPr lang="zh-CN" altLang="zh-CN" dirty="0">
              <a:effectLst/>
            </a:endParaRPr>
          </a:p>
          <a:p>
            <a:pPr marL="0" indent="0" algn="just" rtl="0" eaLnBrk="1" latinLnBrk="0" hangingPunct="1">
              <a:lnSpc>
                <a:spcPct val="150000"/>
              </a:lnSpc>
              <a:spcBef>
                <a:spcPts val="0"/>
              </a:spcBef>
              <a:spcAft>
                <a:spcPts val="0"/>
              </a:spcAft>
              <a:buNone/>
            </a:pPr>
            <a:r>
              <a:rPr lang="en-US" altLang="zh-CN" b="0" kern="100" dirty="0">
                <a:solidFill>
                  <a:srgbClr val="000000"/>
                </a:solidFill>
                <a:effectLst/>
                <a:latin typeface="楷体_GB2312"/>
                <a:ea typeface="宋体" panose="02010600030101010101" pitchFamily="2" charset="-122"/>
                <a:cs typeface="Times New Roman" panose="02020603050405020304" pitchFamily="18" charset="0"/>
              </a:rPr>
              <a:t>4.</a:t>
            </a:r>
            <a:r>
              <a:rPr lang="zh-CN" altLang="zh-CN" b="0" kern="100" dirty="0">
                <a:solidFill>
                  <a:srgbClr val="000000"/>
                </a:solidFill>
                <a:effectLst/>
                <a:latin typeface="宋体" panose="02010600030101010101" pitchFamily="2" charset="-122"/>
                <a:ea typeface="楷体_GB2312"/>
                <a:cs typeface="Times New Roman" panose="02020603050405020304" pitchFamily="18" charset="0"/>
              </a:rPr>
              <a:t>走以农村包围城市、武装夺取全国政权革命道路的历史必然性及其基本内容</a:t>
            </a:r>
            <a:endParaRPr lang="zh-CN" altLang="zh-CN" dirty="0">
              <a:effectLst/>
            </a:endParaRPr>
          </a:p>
          <a:p>
            <a:pPr marL="0" indent="0">
              <a:buNone/>
            </a:pPr>
            <a:endParaRPr lang="zh-CN" altLang="en-US" dirty="0"/>
          </a:p>
        </p:txBody>
      </p:sp>
    </p:spTree>
    <p:extLst>
      <p:ext uri="{BB962C8B-B14F-4D97-AF65-F5344CB8AC3E}">
        <p14:creationId xmlns:p14="http://schemas.microsoft.com/office/powerpoint/2010/main" val="30871194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2454</Words>
  <Application>Microsoft Office PowerPoint</Application>
  <PresentationFormat>宽屏</PresentationFormat>
  <Paragraphs>376</Paragraphs>
  <Slides>66</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66</vt:i4>
      </vt:variant>
    </vt:vector>
  </HeadingPairs>
  <TitlesOfParts>
    <vt:vector size="78" baseType="lpstr">
      <vt:lpstr>Malgun Gothic</vt:lpstr>
      <vt:lpstr>等线</vt:lpstr>
      <vt:lpstr>等线 Light</vt:lpstr>
      <vt:lpstr>黑体</vt:lpstr>
      <vt:lpstr>楷体_GB2312</vt:lpstr>
      <vt:lpstr>宋体</vt:lpstr>
      <vt:lpstr>微软雅黑</vt:lpstr>
      <vt:lpstr>Arial</vt:lpstr>
      <vt:lpstr>Calibri</vt:lpstr>
      <vt:lpstr>Century Gothic</vt:lpstr>
      <vt:lpstr>Wingdings</vt:lpstr>
      <vt:lpstr>Office 主题​​</vt:lpstr>
      <vt:lpstr>各章要点复习</vt:lpstr>
      <vt:lpstr>PowerPoint 演示文稿</vt:lpstr>
      <vt:lpstr>PowerPoint 演示文稿</vt:lpstr>
      <vt:lpstr>重点</vt:lpstr>
      <vt:lpstr>PowerPoint 演示文稿</vt:lpstr>
      <vt:lpstr>PowerPoint 演示文稿</vt:lpstr>
      <vt:lpstr>PowerPoint 演示文稿</vt:lpstr>
      <vt:lpstr>PowerPoint 演示文稿</vt:lpstr>
      <vt:lpstr>重点</vt:lpstr>
      <vt:lpstr>PowerPoint 演示文稿</vt:lpstr>
      <vt:lpstr>PowerPoint 演示文稿</vt:lpstr>
      <vt:lpstr>PowerPoint 演示文稿</vt:lpstr>
      <vt:lpstr>PowerPoint 演示文稿</vt:lpstr>
      <vt:lpstr>PowerPoint 演示文稿</vt:lpstr>
      <vt:lpstr>PowerPoint 演示文稿</vt:lpstr>
      <vt:lpstr>重点</vt:lpstr>
      <vt:lpstr>PowerPoint 演示文稿</vt:lpstr>
      <vt:lpstr>PowerPoint 演示文稿</vt:lpstr>
      <vt:lpstr>PowerPoint 演示文稿</vt:lpstr>
      <vt:lpstr>PowerPoint 演示文稿</vt:lpstr>
      <vt:lpstr>PowerPoint 演示文稿</vt:lpstr>
      <vt:lpstr>重点</vt:lpstr>
      <vt:lpstr>PowerPoint 演示文稿</vt:lpstr>
      <vt:lpstr>PowerPoint 演示文稿</vt:lpstr>
      <vt:lpstr>PowerPoint 演示文稿</vt:lpstr>
      <vt:lpstr>PowerPoint 演示文稿</vt:lpstr>
      <vt:lpstr>PowerPoint 演示文稿</vt:lpstr>
      <vt:lpstr>重点</vt:lpstr>
      <vt:lpstr>PowerPoint 演示文稿</vt:lpstr>
      <vt:lpstr>PowerPoint 演示文稿</vt:lpstr>
      <vt:lpstr>PowerPoint 演示文稿</vt:lpstr>
      <vt:lpstr>重点</vt:lpstr>
      <vt:lpstr>PowerPoint 演示文稿</vt:lpstr>
      <vt:lpstr>PowerPoint 演示文稿</vt:lpstr>
      <vt:lpstr>PowerPoint 演示文稿</vt:lpstr>
      <vt:lpstr>重点</vt:lpstr>
      <vt:lpstr>PowerPoint 演示文稿</vt:lpstr>
      <vt:lpstr>PowerPoint 演示文稿</vt:lpstr>
      <vt:lpstr>PowerPoint 演示文稿</vt:lpstr>
      <vt:lpstr>重点</vt:lpstr>
      <vt:lpstr>PowerPoint 演示文稿</vt:lpstr>
      <vt:lpstr>PowerPoint 演示文稿</vt:lpstr>
      <vt:lpstr>PowerPoint 演示文稿</vt:lpstr>
      <vt:lpstr>重点</vt:lpstr>
      <vt:lpstr>PowerPoint 演示文稿</vt:lpstr>
      <vt:lpstr>PowerPoint 演示文稿</vt:lpstr>
      <vt:lpstr>PowerPoint 演示文稿</vt:lpstr>
      <vt:lpstr>重点</vt:lpstr>
      <vt:lpstr>PowerPoint 演示文稿</vt:lpstr>
      <vt:lpstr>PowerPoint 演示文稿</vt:lpstr>
      <vt:lpstr>PowerPoint 演示文稿</vt:lpstr>
      <vt:lpstr>重点</vt:lpstr>
      <vt:lpstr>PowerPoint 演示文稿</vt:lpstr>
      <vt:lpstr>PowerPoint 演示文稿</vt:lpstr>
      <vt:lpstr>PowerPoint 演示文稿</vt:lpstr>
      <vt:lpstr>重点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重点</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33</cp:revision>
  <dcterms:created xsi:type="dcterms:W3CDTF">2021-06-09T08:59:29Z</dcterms:created>
  <dcterms:modified xsi:type="dcterms:W3CDTF">2021-06-10T03:10:46Z</dcterms:modified>
</cp:coreProperties>
</file>